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Roboto"/>
      <p:regular r:id="rId22"/>
      <p:bold r:id="rId23"/>
      <p:italic r:id="rId24"/>
      <p:boldItalic r:id="rId25"/>
    </p:embeddedFont>
    <p:embeddedFont>
      <p:font typeface="Merriweather"/>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oboto-regular.fntdata"/><Relationship Id="rId21" Type="http://schemas.openxmlformats.org/officeDocument/2006/relationships/slide" Target="slides/slide16.xml"/><Relationship Id="rId24" Type="http://schemas.openxmlformats.org/officeDocument/2006/relationships/font" Target="fonts/Roboto-italic.fntdata"/><Relationship Id="rId23" Type="http://schemas.openxmlformats.org/officeDocument/2006/relationships/font" Target="fonts/Roboto-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erriweather-regular.fntdata"/><Relationship Id="rId25" Type="http://schemas.openxmlformats.org/officeDocument/2006/relationships/font" Target="fonts/Roboto-boldItalic.fntdata"/><Relationship Id="rId28" Type="http://schemas.openxmlformats.org/officeDocument/2006/relationships/font" Target="fonts/Merriweather-italic.fntdata"/><Relationship Id="rId27" Type="http://schemas.openxmlformats.org/officeDocument/2006/relationships/font" Target="fonts/Merriweather-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erriweather-boldItalic.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0d56d75ba8_0_8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10d56d75ba8_0_8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10d56d75ba8_0_8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10d56d75ba8_0_8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0d56d75ba8_0_8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10d56d75ba8_0_8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0d56d75ba8_0_9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10d56d75ba8_0_9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0d56d75ba8_0_8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10d56d75ba8_0_8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10d56d75ba8_0_8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10d56d75ba8_0_8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10d56d75ba8_0_8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10d56d75ba8_0_8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10d56d75ba8_0_3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10d56d75ba8_0_3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0d56d75ba8_0_3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10d56d75ba8_0_3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10d56d75ba8_0_3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10d56d75ba8_0_3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0d56d75ba8_0_3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10d56d75ba8_0_3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0d56d75ba8_0_3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10d56d75ba8_0_3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0d56d75ba8_0_3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10d56d75ba8_0_3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0d56d75ba8_0_4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10d56d75ba8_0_4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0d56d75ba8_0_4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10d56d75ba8_0_4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p:nvPr>
            <p:ph idx="1" type="body"/>
          </p:nvPr>
        </p:nvSpPr>
        <p:spPr>
          <a:xfrm>
            <a:off x="311700" y="2121425"/>
            <a:ext cx="5334900" cy="942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14" name="Shape 14"/>
        <p:cNvGrpSpPr/>
        <p:nvPr/>
      </p:nvGrpSpPr>
      <p:grpSpPr>
        <a:xfrm>
          <a:off x="0" y="0"/>
          <a:ext cx="0" cy="0"/>
          <a:chOff x="0" y="0"/>
          <a:chExt cx="0" cy="0"/>
        </a:xfrm>
      </p:grpSpPr>
      <p:sp>
        <p:nvSpPr>
          <p:cNvPr id="15" name="Google Shape;15;p3"/>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p3"/>
          <p:cNvSpPr txBox="1"/>
          <p:nvPr>
            <p:ph type="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p4"/>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Google Shape;24;p4"/>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 name="Google Shape;29;p5"/>
          <p:cNvSpPr txBox="1"/>
          <p:nvPr>
            <p:ph idx="1" type="body"/>
          </p:nvPr>
        </p:nvSpPr>
        <p:spPr>
          <a:xfrm>
            <a:off x="3117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5"/>
          <p:cNvSpPr txBox="1"/>
          <p:nvPr>
            <p:ph idx="2" type="body"/>
          </p:nvPr>
        </p:nvSpPr>
        <p:spPr>
          <a:xfrm>
            <a:off x="48324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type="title"/>
          </p:nvPr>
        </p:nvSpPr>
        <p:spPr>
          <a:xfrm>
            <a:off x="311725" y="500925"/>
            <a:ext cx="3127500" cy="18291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Google Shape;39;p7"/>
          <p:cNvSpPr txBox="1"/>
          <p:nvPr>
            <p:ph idx="1" type="body"/>
          </p:nvPr>
        </p:nvSpPr>
        <p:spPr>
          <a:xfrm>
            <a:off x="311700" y="2390650"/>
            <a:ext cx="3127500" cy="229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41" name="Shape 41"/>
        <p:cNvGrpSpPr/>
        <p:nvPr/>
      </p:nvGrpSpPr>
      <p:grpSpPr>
        <a:xfrm>
          <a:off x="0" y="0"/>
          <a:ext cx="0" cy="0"/>
          <a:chOff x="0" y="0"/>
          <a:chExt cx="0" cy="0"/>
        </a:xfrm>
      </p:grpSpPr>
      <p:sp>
        <p:nvSpPr>
          <p:cNvPr id="42" name="Google Shape;42;p8"/>
          <p:cNvSpPr txBox="1"/>
          <p:nvPr>
            <p:ph type="title"/>
          </p:nvPr>
        </p:nvSpPr>
        <p:spPr>
          <a:xfrm>
            <a:off x="311675" y="798600"/>
            <a:ext cx="6247800" cy="3546300"/>
          </a:xfrm>
          <a:prstGeom prst="rect">
            <a:avLst/>
          </a:prstGeom>
        </p:spPr>
        <p:txBody>
          <a:bodyPr anchorCtr="0" anchor="ctr"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3" name="Google Shape;43;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txBox="1"/>
          <p:nvPr>
            <p:ph type="title"/>
          </p:nvPr>
        </p:nvSpPr>
        <p:spPr>
          <a:xfrm>
            <a:off x="311300" y="500925"/>
            <a:ext cx="3704400" cy="2049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7" name="Google Shape;47;p9"/>
          <p:cNvSpPr txBox="1"/>
          <p:nvPr>
            <p:ph idx="1" type="subTitle"/>
          </p:nvPr>
        </p:nvSpPr>
        <p:spPr>
          <a:xfrm>
            <a:off x="304800" y="2626725"/>
            <a:ext cx="3704400" cy="9267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Google Shape;48;p9"/>
          <p:cNvSpPr txBox="1"/>
          <p:nvPr>
            <p:ph idx="2" type="body"/>
          </p:nvPr>
        </p:nvSpPr>
        <p:spPr>
          <a:xfrm>
            <a:off x="4879025" y="500925"/>
            <a:ext cx="3954000" cy="4111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0"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0"/>
          <p:cNvSpPr txBox="1"/>
          <p:nvPr>
            <p:ph idx="1" type="body"/>
          </p:nvPr>
        </p:nvSpPr>
        <p:spPr>
          <a:xfrm>
            <a:off x="311700" y="4521400"/>
            <a:ext cx="7979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3"/>
          <p:cNvSpPr txBox="1"/>
          <p:nvPr>
            <p:ph type="ctrTitle"/>
          </p:nvPr>
        </p:nvSpPr>
        <p:spPr>
          <a:xfrm>
            <a:off x="311700" y="539725"/>
            <a:ext cx="8520600" cy="1282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Nutrition Database</a:t>
            </a:r>
            <a:endParaRPr/>
          </a:p>
        </p:txBody>
      </p:sp>
      <p:sp>
        <p:nvSpPr>
          <p:cNvPr id="65" name="Google Shape;65;p13"/>
          <p:cNvSpPr txBox="1"/>
          <p:nvPr>
            <p:ph idx="1" type="subTitle"/>
          </p:nvPr>
        </p:nvSpPr>
        <p:spPr>
          <a:xfrm>
            <a:off x="311700" y="1878560"/>
            <a:ext cx="4242600" cy="738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000000"/>
                </a:solidFill>
              </a:rPr>
              <a:t>By: Krystiana Caiati</a:t>
            </a:r>
            <a:endParaRPr>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2"/>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Journal Article </a:t>
            </a:r>
            <a:endParaRPr/>
          </a:p>
          <a:p>
            <a:pPr indent="0" lvl="0" marL="0" rtl="0" algn="l">
              <a:spcBef>
                <a:spcPts val="0"/>
              </a:spcBef>
              <a:spcAft>
                <a:spcPts val="0"/>
              </a:spcAft>
              <a:buNone/>
            </a:pPr>
            <a:r>
              <a:t/>
            </a:r>
            <a:endParaRPr/>
          </a:p>
          <a:p>
            <a:pPr indent="0" lvl="0" marL="0" rtl="0" algn="l">
              <a:lnSpc>
                <a:spcPct val="115000"/>
              </a:lnSpc>
              <a:spcBef>
                <a:spcPts val="0"/>
              </a:spcBef>
              <a:spcAft>
                <a:spcPts val="1200"/>
              </a:spcAft>
              <a:buNone/>
            </a:pPr>
            <a:r>
              <a:rPr b="1" lang="en" sz="1500">
                <a:latin typeface="Roboto"/>
                <a:ea typeface="Roboto"/>
                <a:cs typeface="Roboto"/>
                <a:sym typeface="Roboto"/>
              </a:rPr>
              <a:t>Direct Delivery of Kidney Transplant Education to Black and Low-Income Patients Receiving Dialysis: A Randomized Controlled Trial</a:t>
            </a:r>
            <a:endParaRPr b="1" sz="3000"/>
          </a:p>
        </p:txBody>
      </p:sp>
      <p:sp>
        <p:nvSpPr>
          <p:cNvPr id="123" name="Google Shape;123;p22"/>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200">
                <a:solidFill>
                  <a:srgbClr val="000000"/>
                </a:solidFill>
                <a:highlight>
                  <a:srgbClr val="FFFFFF"/>
                </a:highlight>
              </a:rPr>
              <a:t>Waterman, Amy D et al. “Direct Delivery of Kidney Transplant Education to Black and Low-Income Patients Receiving Dialysis: A Randomized Controlled Trial.” </a:t>
            </a:r>
            <a:r>
              <a:rPr i="1" lang="en" sz="1200">
                <a:solidFill>
                  <a:srgbClr val="000000"/>
                </a:solidFill>
                <a:highlight>
                  <a:srgbClr val="FFFFFF"/>
                </a:highlight>
              </a:rPr>
              <a:t>American journal of kidney diseases : the official journal of the National Kidney Foundation</a:t>
            </a:r>
            <a:r>
              <a:rPr lang="en" sz="1200">
                <a:solidFill>
                  <a:srgbClr val="000000"/>
                </a:solidFill>
                <a:highlight>
                  <a:srgbClr val="FFFFFF"/>
                </a:highlight>
              </a:rPr>
              <a:t> vol. 74,5 (2019): 640-649. doi:10.1053/j.ajkd.2019.03.430</a:t>
            </a:r>
            <a:endParaRPr>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3"/>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Kidney Tranplants &amp; Hemodialysis </a:t>
            </a:r>
            <a:endParaRPr/>
          </a:p>
        </p:txBody>
      </p:sp>
      <p:sp>
        <p:nvSpPr>
          <p:cNvPr id="129" name="Google Shape;129;p23"/>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Clr>
                <a:srgbClr val="000000"/>
              </a:buClr>
              <a:buSzPts val="1300"/>
              <a:buChar char="●"/>
            </a:pPr>
            <a:r>
              <a:rPr lang="en">
                <a:solidFill>
                  <a:srgbClr val="000000"/>
                </a:solidFill>
              </a:rPr>
              <a:t>In the United States, more than 678,000 patients have kidney failure, with nearly 100,000 are diagnosed annually.</a:t>
            </a:r>
            <a:endParaRPr>
              <a:solidFill>
                <a:srgbClr val="000000"/>
              </a:solidFill>
            </a:endParaRPr>
          </a:p>
          <a:p>
            <a:pPr indent="-311150" lvl="0" marL="457200" rtl="0" algn="l">
              <a:spcBef>
                <a:spcPts val="0"/>
              </a:spcBef>
              <a:spcAft>
                <a:spcPts val="0"/>
              </a:spcAft>
              <a:buClr>
                <a:srgbClr val="000000"/>
              </a:buClr>
              <a:buSzPts val="1300"/>
              <a:buChar char="●"/>
            </a:pPr>
            <a:r>
              <a:rPr lang="en">
                <a:solidFill>
                  <a:srgbClr val="000000"/>
                </a:solidFill>
              </a:rPr>
              <a:t>Kidney transplant (KT) can help patients live longer with an improved quality of life, compared to ongoing dialysis.</a:t>
            </a:r>
            <a:endParaRPr>
              <a:solidFill>
                <a:srgbClr val="000000"/>
              </a:solidFill>
            </a:endParaRPr>
          </a:p>
          <a:p>
            <a:pPr indent="-311150" lvl="0" marL="457200" rtl="0" algn="l">
              <a:spcBef>
                <a:spcPts val="0"/>
              </a:spcBef>
              <a:spcAft>
                <a:spcPts val="0"/>
              </a:spcAft>
              <a:buClr>
                <a:srgbClr val="000000"/>
              </a:buClr>
              <a:buSzPts val="1300"/>
              <a:buChar char="●"/>
            </a:pPr>
            <a:r>
              <a:rPr lang="en">
                <a:solidFill>
                  <a:srgbClr val="000000"/>
                </a:solidFill>
              </a:rPr>
              <a:t>In the U.S., Black patients are 3.1 times more likely than White patients to develop kidney failure but are less likely to receive transplants</a:t>
            </a:r>
            <a:endParaRPr>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4"/>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Research Background</a:t>
            </a:r>
            <a:endParaRPr/>
          </a:p>
        </p:txBody>
      </p:sp>
      <p:sp>
        <p:nvSpPr>
          <p:cNvPr id="135" name="Google Shape;135;p24"/>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000000"/>
                </a:solidFill>
              </a:rPr>
              <a:t>Study published 11/01/2020</a:t>
            </a:r>
            <a:endParaRPr>
              <a:solidFill>
                <a:srgbClr val="000000"/>
              </a:solidFill>
            </a:endParaRPr>
          </a:p>
          <a:p>
            <a:pPr indent="0" lvl="0" marL="0" rtl="0" algn="l">
              <a:spcBef>
                <a:spcPts val="1200"/>
              </a:spcBef>
              <a:spcAft>
                <a:spcPts val="0"/>
              </a:spcAft>
              <a:buNone/>
            </a:pPr>
            <a:r>
              <a:rPr b="1" lang="en">
                <a:solidFill>
                  <a:srgbClr val="000000"/>
                </a:solidFill>
              </a:rPr>
              <a:t>Inclusion criteria:</a:t>
            </a:r>
            <a:r>
              <a:rPr lang="en">
                <a:solidFill>
                  <a:srgbClr val="000000"/>
                </a:solidFill>
              </a:rPr>
              <a:t> </a:t>
            </a:r>
            <a:endParaRPr>
              <a:solidFill>
                <a:srgbClr val="000000"/>
              </a:solidFill>
            </a:endParaRPr>
          </a:p>
          <a:p>
            <a:pPr indent="-311150" lvl="0" marL="457200" rtl="0" algn="l">
              <a:spcBef>
                <a:spcPts val="1200"/>
              </a:spcBef>
              <a:spcAft>
                <a:spcPts val="0"/>
              </a:spcAft>
              <a:buClr>
                <a:srgbClr val="000000"/>
              </a:buClr>
              <a:buSzPts val="1300"/>
              <a:buAutoNum type="arabicPeriod"/>
            </a:pPr>
            <a:r>
              <a:rPr lang="en">
                <a:solidFill>
                  <a:srgbClr val="000000"/>
                </a:solidFill>
              </a:rPr>
              <a:t>8–74 years of age</a:t>
            </a:r>
            <a:endParaRPr>
              <a:solidFill>
                <a:srgbClr val="000000"/>
              </a:solidFill>
            </a:endParaRPr>
          </a:p>
          <a:p>
            <a:pPr indent="-311150" lvl="0" marL="457200" rtl="0" algn="l">
              <a:spcBef>
                <a:spcPts val="0"/>
              </a:spcBef>
              <a:spcAft>
                <a:spcPts val="0"/>
              </a:spcAft>
              <a:buClr>
                <a:srgbClr val="000000"/>
              </a:buClr>
              <a:buSzPts val="1300"/>
              <a:buAutoNum type="arabicPeriod"/>
            </a:pPr>
            <a:r>
              <a:rPr lang="en">
                <a:solidFill>
                  <a:srgbClr val="000000"/>
                </a:solidFill>
              </a:rPr>
              <a:t>Self-identify as Black or White</a:t>
            </a:r>
            <a:endParaRPr>
              <a:solidFill>
                <a:srgbClr val="000000"/>
              </a:solidFill>
            </a:endParaRPr>
          </a:p>
          <a:p>
            <a:pPr indent="-311150" lvl="0" marL="457200" rtl="0" algn="l">
              <a:spcBef>
                <a:spcPts val="0"/>
              </a:spcBef>
              <a:spcAft>
                <a:spcPts val="0"/>
              </a:spcAft>
              <a:buClr>
                <a:srgbClr val="000000"/>
              </a:buClr>
              <a:buSzPts val="1300"/>
              <a:buAutoNum type="arabicPeriod"/>
            </a:pPr>
            <a:r>
              <a:rPr lang="en">
                <a:solidFill>
                  <a:srgbClr val="000000"/>
                </a:solidFill>
              </a:rPr>
              <a:t>Currently on dialysis</a:t>
            </a:r>
            <a:endParaRPr>
              <a:solidFill>
                <a:srgbClr val="000000"/>
              </a:solidFill>
            </a:endParaRPr>
          </a:p>
          <a:p>
            <a:pPr indent="-311150" lvl="0" marL="457200" rtl="0" algn="l">
              <a:spcBef>
                <a:spcPts val="0"/>
              </a:spcBef>
              <a:spcAft>
                <a:spcPts val="0"/>
              </a:spcAft>
              <a:buClr>
                <a:srgbClr val="000000"/>
              </a:buClr>
              <a:buSzPts val="1300"/>
              <a:buAutoNum type="arabicPeriod"/>
            </a:pPr>
            <a:r>
              <a:rPr lang="en">
                <a:solidFill>
                  <a:srgbClr val="000000"/>
                </a:solidFill>
              </a:rPr>
              <a:t>Household income at or below 250% of the federal poverty level</a:t>
            </a:r>
            <a:endParaRPr>
              <a:solidFill>
                <a:srgbClr val="000000"/>
              </a:solidFill>
            </a:endParaRPr>
          </a:p>
          <a:p>
            <a:pPr indent="-311150" lvl="0" marL="457200" rtl="0" algn="l">
              <a:spcBef>
                <a:spcPts val="0"/>
              </a:spcBef>
              <a:spcAft>
                <a:spcPts val="0"/>
              </a:spcAft>
              <a:buClr>
                <a:srgbClr val="000000"/>
              </a:buClr>
              <a:buSzPts val="1300"/>
              <a:buAutoNum type="arabicPeriod"/>
            </a:pPr>
            <a:r>
              <a:rPr lang="en">
                <a:solidFill>
                  <a:srgbClr val="000000"/>
                </a:solidFill>
              </a:rPr>
              <a:t>Speak and read English</a:t>
            </a:r>
            <a:endParaRPr>
              <a:solidFill>
                <a:srgbClr val="000000"/>
              </a:solidFill>
            </a:endParaRPr>
          </a:p>
          <a:p>
            <a:pPr indent="0" lvl="0" marL="0" rtl="0" algn="l">
              <a:spcBef>
                <a:spcPts val="1200"/>
              </a:spcBef>
              <a:spcAft>
                <a:spcPts val="12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pic>
        <p:nvPicPr>
          <p:cNvPr id="140" name="Google Shape;140;p25"/>
          <p:cNvPicPr preferRelativeResize="0"/>
          <p:nvPr/>
        </p:nvPicPr>
        <p:blipFill>
          <a:blip r:embed="rId3">
            <a:alphaModFix/>
          </a:blip>
          <a:stretch>
            <a:fillRect/>
          </a:stretch>
        </p:blipFill>
        <p:spPr>
          <a:xfrm>
            <a:off x="511073" y="90050"/>
            <a:ext cx="8289727" cy="49633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6"/>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Intervention &amp; Results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46" name="Google Shape;146;p26"/>
          <p:cNvSpPr txBox="1"/>
          <p:nvPr/>
        </p:nvSpPr>
        <p:spPr>
          <a:xfrm>
            <a:off x="4549025" y="323075"/>
            <a:ext cx="4394100" cy="4186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latin typeface="Roboto"/>
                <a:ea typeface="Roboto"/>
                <a:cs typeface="Roboto"/>
                <a:sym typeface="Roboto"/>
              </a:rPr>
              <a:t>I</a:t>
            </a:r>
            <a:r>
              <a:rPr b="1" lang="en" sz="1300">
                <a:latin typeface="Roboto"/>
                <a:ea typeface="Roboto"/>
                <a:cs typeface="Roboto"/>
                <a:sym typeface="Roboto"/>
              </a:rPr>
              <a:t>ntervention: </a:t>
            </a:r>
            <a:r>
              <a:rPr lang="en" sz="1300">
                <a:latin typeface="Roboto"/>
                <a:ea typeface="Roboto"/>
                <a:cs typeface="Roboto"/>
                <a:sym typeface="Roboto"/>
              </a:rPr>
              <a:t>Patients were randomized to 1 of 3 educational conditions: 1) Standard-of-Care, usual KT education provided in dialysis centers (control); 2) Explore Transplant @ Home Patient Guided, 4 modules of KT education sent directly to patients using print, video, and text messages; 3) Explore Transplant @ Home Educator-Guided, the patient-guided intervention plus four telephonic discussions with an educator.</a:t>
            </a:r>
            <a:endParaRPr sz="2800">
              <a:latin typeface="Merriweather"/>
              <a:ea typeface="Merriweather"/>
              <a:cs typeface="Merriweather"/>
              <a:sym typeface="Merriweather"/>
            </a:endParaRPr>
          </a:p>
          <a:p>
            <a:pPr indent="0" lvl="0" marL="0" rtl="0" algn="l">
              <a:spcBef>
                <a:spcPts val="0"/>
              </a:spcBef>
              <a:spcAft>
                <a:spcPts val="0"/>
              </a:spcAft>
              <a:buNone/>
            </a:pPr>
            <a:r>
              <a:t/>
            </a:r>
            <a:endParaRPr b="1" sz="1300">
              <a:latin typeface="Roboto"/>
              <a:ea typeface="Roboto"/>
              <a:cs typeface="Roboto"/>
              <a:sym typeface="Roboto"/>
            </a:endParaRPr>
          </a:p>
          <a:p>
            <a:pPr indent="0" lvl="0" marL="0" rtl="0" algn="l">
              <a:spcBef>
                <a:spcPts val="0"/>
              </a:spcBef>
              <a:spcAft>
                <a:spcPts val="0"/>
              </a:spcAft>
              <a:buNone/>
            </a:pPr>
            <a:r>
              <a:rPr b="1" lang="en" sz="1300">
                <a:latin typeface="Roboto"/>
                <a:ea typeface="Roboto"/>
                <a:cs typeface="Roboto"/>
                <a:sym typeface="Roboto"/>
              </a:rPr>
              <a:t>Results: </a:t>
            </a:r>
            <a:r>
              <a:rPr lang="en" sz="1300">
                <a:latin typeface="Roboto"/>
                <a:ea typeface="Roboto"/>
                <a:cs typeface="Roboto"/>
                <a:sym typeface="Roboto"/>
              </a:rPr>
              <a:t>In intent-to-treat analyses, patients randomized to educator- and patient-guided interventions had greater knowledge gains (1.4 point increase) than control patients (0.8 point increase, p=0.02 and 0.01, respectively). Compared to control patients, more patients randomized to educator- and patient-guided interventions were able to make informed decisions about starting KT evaluation, pursuing DDKT, and pursuing LDKT options.</a:t>
            </a:r>
            <a:endParaRPr sz="1300">
              <a:latin typeface="Roboto"/>
              <a:ea typeface="Roboto"/>
              <a:cs typeface="Roboto"/>
              <a:sym typeface="Roboto"/>
            </a:endParaRPr>
          </a:p>
          <a:p>
            <a:pPr indent="0" lvl="0" marL="0" rtl="0" algn="l">
              <a:spcBef>
                <a:spcPts val="0"/>
              </a:spcBef>
              <a:spcAft>
                <a:spcPts val="0"/>
              </a:spcAft>
              <a:buNone/>
            </a:pPr>
            <a:r>
              <a:t/>
            </a:r>
            <a:endParaRPr sz="1300">
              <a:latin typeface="Roboto"/>
              <a:ea typeface="Roboto"/>
              <a:cs typeface="Roboto"/>
              <a:sym typeface="Roboto"/>
            </a:endParaRPr>
          </a:p>
          <a:p>
            <a:pPr indent="0" lvl="0" marL="0" rtl="0" algn="l">
              <a:spcBef>
                <a:spcPts val="0"/>
              </a:spcBef>
              <a:spcAft>
                <a:spcPts val="0"/>
              </a:spcAft>
              <a:buNone/>
            </a:pPr>
            <a:r>
              <a:t/>
            </a:r>
            <a:endParaRPr sz="1300">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7"/>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Clinical Application </a:t>
            </a:r>
            <a:endParaRPr/>
          </a:p>
        </p:txBody>
      </p:sp>
      <p:sp>
        <p:nvSpPr>
          <p:cNvPr id="152" name="Google Shape;152;p27"/>
          <p:cNvSpPr txBox="1"/>
          <p:nvPr>
            <p:ph idx="1" type="body"/>
          </p:nvPr>
        </p:nvSpPr>
        <p:spPr>
          <a:xfrm>
            <a:off x="4644675" y="500925"/>
            <a:ext cx="4166400" cy="4098600"/>
          </a:xfrm>
          <a:prstGeom prst="rect">
            <a:avLst/>
          </a:prstGeom>
        </p:spPr>
        <p:txBody>
          <a:bodyPr anchorCtr="0" anchor="t" bIns="91425" lIns="91425" spcFirstLastPara="1" rIns="91425" wrap="square" tIns="91425">
            <a:normAutofit fontScale="85000" lnSpcReduction="10000"/>
          </a:bodyPr>
          <a:lstStyle/>
          <a:p>
            <a:pPr indent="-298767" lvl="0" marL="457200" rtl="0" algn="l">
              <a:spcBef>
                <a:spcPts val="0"/>
              </a:spcBef>
              <a:spcAft>
                <a:spcPts val="0"/>
              </a:spcAft>
              <a:buClr>
                <a:srgbClr val="000000"/>
              </a:buClr>
              <a:buSzPct val="100000"/>
              <a:buChar char="●"/>
            </a:pPr>
            <a:r>
              <a:rPr lang="en">
                <a:solidFill>
                  <a:srgbClr val="000000"/>
                </a:solidFill>
              </a:rPr>
              <a:t>Education presented directly to dialysis patients, increased their KT knowledge and informed decision-making without increasing educational burden on providers.</a:t>
            </a:r>
            <a:endParaRPr>
              <a:solidFill>
                <a:srgbClr val="000000"/>
              </a:solidFill>
            </a:endParaRPr>
          </a:p>
          <a:p>
            <a:pPr indent="0" lvl="0" marL="0" rtl="0" algn="l">
              <a:spcBef>
                <a:spcPts val="1200"/>
              </a:spcBef>
              <a:spcAft>
                <a:spcPts val="0"/>
              </a:spcAft>
              <a:buNone/>
            </a:pPr>
            <a:r>
              <a:t/>
            </a:r>
            <a:endParaRPr>
              <a:solidFill>
                <a:srgbClr val="000000"/>
              </a:solidFill>
            </a:endParaRPr>
          </a:p>
          <a:p>
            <a:pPr indent="-298767" lvl="0" marL="457200" rtl="0" algn="l">
              <a:spcBef>
                <a:spcPts val="1200"/>
              </a:spcBef>
              <a:spcAft>
                <a:spcPts val="0"/>
              </a:spcAft>
              <a:buClr>
                <a:srgbClr val="000000"/>
              </a:buClr>
              <a:buSzPct val="100000"/>
              <a:buChar char="●"/>
            </a:pPr>
            <a:r>
              <a:rPr lang="en">
                <a:solidFill>
                  <a:srgbClr val="000000"/>
                </a:solidFill>
              </a:rPr>
              <a:t>RDs can discuss the importance of diet, and maintaining adherence to help avoid rejection and damage to the new organ. </a:t>
            </a:r>
            <a:endParaRPr>
              <a:solidFill>
                <a:srgbClr val="000000"/>
              </a:solidFill>
            </a:endParaRPr>
          </a:p>
          <a:p>
            <a:pPr indent="0" lvl="0" marL="457200" rtl="0" algn="l">
              <a:spcBef>
                <a:spcPts val="1200"/>
              </a:spcBef>
              <a:spcAft>
                <a:spcPts val="0"/>
              </a:spcAft>
              <a:buNone/>
            </a:pPr>
            <a:r>
              <a:t/>
            </a:r>
            <a:endParaRPr>
              <a:solidFill>
                <a:srgbClr val="000000"/>
              </a:solidFill>
            </a:endParaRPr>
          </a:p>
          <a:p>
            <a:pPr indent="-298767" lvl="0" marL="457200" rtl="0" algn="l">
              <a:spcBef>
                <a:spcPts val="1200"/>
              </a:spcBef>
              <a:spcAft>
                <a:spcPts val="0"/>
              </a:spcAft>
              <a:buClr>
                <a:srgbClr val="000000"/>
              </a:buClr>
              <a:buSzPct val="100000"/>
              <a:buChar char="●"/>
            </a:pPr>
            <a:r>
              <a:rPr lang="en">
                <a:solidFill>
                  <a:srgbClr val="000000"/>
                </a:solidFill>
              </a:rPr>
              <a:t>Encourage patients to talk about their options with family members, so everyone has an understanding of what the patient is going through, and so the patient doesn't feel alone in decision making </a:t>
            </a:r>
            <a:endParaRPr>
              <a:solidFill>
                <a:srgbClr val="000000"/>
              </a:solidFill>
            </a:endParaRPr>
          </a:p>
          <a:p>
            <a:pPr indent="0" lvl="0" marL="0" rtl="0" algn="l">
              <a:lnSpc>
                <a:spcPct val="100000"/>
              </a:lnSpc>
              <a:spcBef>
                <a:spcPts val="1200"/>
              </a:spcBef>
              <a:spcAft>
                <a:spcPts val="0"/>
              </a:spcAft>
              <a:buNone/>
            </a:pPr>
            <a:r>
              <a:t/>
            </a:r>
            <a:endParaRPr b="1">
              <a:solidFill>
                <a:srgbClr val="000000"/>
              </a:solidFill>
            </a:endParaRPr>
          </a:p>
          <a:p>
            <a:pPr indent="0" lvl="0" marL="0" rtl="0" algn="l">
              <a:lnSpc>
                <a:spcPct val="100000"/>
              </a:lnSpc>
              <a:spcBef>
                <a:spcPts val="0"/>
              </a:spcBef>
              <a:spcAft>
                <a:spcPts val="0"/>
              </a:spcAft>
              <a:buNone/>
            </a:pPr>
            <a:r>
              <a:t/>
            </a:r>
            <a:endParaRPr b="1">
              <a:solidFill>
                <a:srgbClr val="000000"/>
              </a:solidFill>
            </a:endParaRPr>
          </a:p>
          <a:p>
            <a:pPr indent="0" lvl="0" marL="0" rtl="0" algn="l">
              <a:lnSpc>
                <a:spcPct val="100000"/>
              </a:lnSpc>
              <a:spcBef>
                <a:spcPts val="0"/>
              </a:spcBef>
              <a:spcAft>
                <a:spcPts val="0"/>
              </a:spcAft>
              <a:buNone/>
            </a:pPr>
            <a:r>
              <a:rPr b="1" lang="en">
                <a:solidFill>
                  <a:srgbClr val="000000"/>
                </a:solidFill>
              </a:rPr>
              <a:t>Limitations: </a:t>
            </a:r>
            <a:r>
              <a:rPr lang="en">
                <a:solidFill>
                  <a:srgbClr val="000000"/>
                </a:solidFill>
              </a:rPr>
              <a:t>Potential contamination because of patient-level randomization; no assessment of clinical endpoints.</a:t>
            </a:r>
            <a:endParaRPr>
              <a:solidFill>
                <a:srgbClr val="000000"/>
              </a:solidFill>
            </a:endParaRPr>
          </a:p>
          <a:p>
            <a:pPr indent="0" lvl="0" marL="0" rtl="0" algn="l">
              <a:spcBef>
                <a:spcPts val="0"/>
              </a:spcBef>
              <a:spcAft>
                <a:spcPts val="120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id="157" name="Google Shape;157;p28"/>
          <p:cNvPicPr preferRelativeResize="0"/>
          <p:nvPr/>
        </p:nvPicPr>
        <p:blipFill>
          <a:blip r:embed="rId3">
            <a:alphaModFix/>
          </a:blip>
          <a:stretch>
            <a:fillRect/>
          </a:stretch>
        </p:blipFill>
        <p:spPr>
          <a:xfrm>
            <a:off x="4383525" y="816550"/>
            <a:ext cx="4683249" cy="31221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4"/>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Patient Background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71" name="Google Shape;71;p14"/>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000000"/>
                </a:solidFill>
              </a:rPr>
              <a:t>67 yo Female admitted 1/11</a:t>
            </a:r>
            <a:endParaRPr>
              <a:solidFill>
                <a:srgbClr val="000000"/>
              </a:solidFill>
            </a:endParaRPr>
          </a:p>
          <a:p>
            <a:pPr indent="0" lvl="0" marL="0" rtl="0" algn="l">
              <a:spcBef>
                <a:spcPts val="1200"/>
              </a:spcBef>
              <a:spcAft>
                <a:spcPts val="0"/>
              </a:spcAft>
              <a:buNone/>
            </a:pPr>
            <a:r>
              <a:rPr b="1" lang="en">
                <a:solidFill>
                  <a:srgbClr val="000000"/>
                </a:solidFill>
              </a:rPr>
              <a:t>PHM:</a:t>
            </a:r>
            <a:r>
              <a:rPr lang="en">
                <a:solidFill>
                  <a:srgbClr val="000000"/>
                </a:solidFill>
              </a:rPr>
              <a:t> HTN, HLD, CVA, </a:t>
            </a:r>
            <a:r>
              <a:rPr lang="en">
                <a:solidFill>
                  <a:srgbClr val="000000"/>
                </a:solidFill>
              </a:rPr>
              <a:t>Parkinson's</a:t>
            </a:r>
            <a:r>
              <a:rPr lang="en">
                <a:solidFill>
                  <a:srgbClr val="000000"/>
                </a:solidFill>
              </a:rPr>
              <a:t> disease, DM2, Hx of ESRD currently not on HD, Hysterectomy, </a:t>
            </a:r>
            <a:r>
              <a:rPr lang="en">
                <a:solidFill>
                  <a:srgbClr val="000000"/>
                </a:solidFill>
              </a:rPr>
              <a:t>Cholecystectomy</a:t>
            </a:r>
            <a:r>
              <a:rPr lang="en">
                <a:solidFill>
                  <a:srgbClr val="000000"/>
                </a:solidFill>
              </a:rPr>
              <a:t>, Kidney transplant in 2011</a:t>
            </a:r>
            <a:endParaRPr>
              <a:solidFill>
                <a:srgbClr val="000000"/>
              </a:solidFill>
            </a:endParaRPr>
          </a:p>
          <a:p>
            <a:pPr indent="0" lvl="0" marL="0" rtl="0" algn="l">
              <a:spcBef>
                <a:spcPts val="1200"/>
              </a:spcBef>
              <a:spcAft>
                <a:spcPts val="0"/>
              </a:spcAft>
              <a:buNone/>
            </a:pPr>
            <a:r>
              <a:rPr b="1" lang="en">
                <a:solidFill>
                  <a:srgbClr val="000000"/>
                </a:solidFill>
              </a:rPr>
              <a:t>Admitting Dx: </a:t>
            </a:r>
            <a:r>
              <a:rPr lang="en">
                <a:solidFill>
                  <a:srgbClr val="000000"/>
                </a:solidFill>
              </a:rPr>
              <a:t>Hypoxia, Acute kidney injury on top of CKD, COVID+</a:t>
            </a:r>
            <a:endParaRPr>
              <a:solidFill>
                <a:srgbClr val="000000"/>
              </a:solidFill>
            </a:endParaRPr>
          </a:p>
          <a:p>
            <a:pPr indent="0" lvl="0" marL="0" rtl="0" algn="l">
              <a:spcBef>
                <a:spcPts val="1200"/>
              </a:spcBef>
              <a:spcAft>
                <a:spcPts val="0"/>
              </a:spcAft>
              <a:buNone/>
            </a:pPr>
            <a:r>
              <a:rPr b="1" lang="en">
                <a:solidFill>
                  <a:srgbClr val="000000"/>
                </a:solidFill>
              </a:rPr>
              <a:t>RD Consult: </a:t>
            </a:r>
            <a:r>
              <a:rPr lang="en">
                <a:solidFill>
                  <a:srgbClr val="000000"/>
                </a:solidFill>
              </a:rPr>
              <a:t>Chew/Swallow difficulty </a:t>
            </a:r>
            <a:endParaRPr>
              <a:solidFill>
                <a:srgbClr val="000000"/>
              </a:solidFill>
            </a:endParaRPr>
          </a:p>
          <a:p>
            <a:pPr indent="0" lvl="0" marL="0" rtl="0" algn="l">
              <a:spcBef>
                <a:spcPts val="1200"/>
              </a:spcBef>
              <a:spcAft>
                <a:spcPts val="1200"/>
              </a:spcAft>
              <a:buNone/>
            </a:pPr>
            <a:r>
              <a:rPr lang="en">
                <a:solidFill>
                  <a:srgbClr val="000000"/>
                </a:solidFill>
              </a:rPr>
              <a:t>Pt on aspiration precautions, receiving a chopped fine mechanical soft diet.</a:t>
            </a:r>
            <a:r>
              <a:rPr lang="en"/>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5"/>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Anthropometrics &amp; Physical Exam </a:t>
            </a:r>
            <a:endParaRPr/>
          </a:p>
        </p:txBody>
      </p:sp>
      <p:sp>
        <p:nvSpPr>
          <p:cNvPr id="77" name="Google Shape;77;p15"/>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solidFill>
                  <a:srgbClr val="000000"/>
                </a:solidFill>
              </a:rPr>
              <a:t>Ht: </a:t>
            </a:r>
            <a:r>
              <a:rPr lang="en">
                <a:solidFill>
                  <a:srgbClr val="000000"/>
                </a:solidFill>
              </a:rPr>
              <a:t>5’5”/165.1 cm </a:t>
            </a:r>
            <a:endParaRPr>
              <a:solidFill>
                <a:srgbClr val="000000"/>
              </a:solidFill>
            </a:endParaRPr>
          </a:p>
          <a:p>
            <a:pPr indent="0" lvl="0" marL="0" rtl="0" algn="l">
              <a:spcBef>
                <a:spcPts val="1200"/>
              </a:spcBef>
              <a:spcAft>
                <a:spcPts val="0"/>
              </a:spcAft>
              <a:buNone/>
            </a:pPr>
            <a:r>
              <a:rPr b="1" lang="en">
                <a:solidFill>
                  <a:srgbClr val="000000"/>
                </a:solidFill>
              </a:rPr>
              <a:t>Wt:</a:t>
            </a:r>
            <a:r>
              <a:rPr lang="en">
                <a:solidFill>
                  <a:srgbClr val="000000"/>
                </a:solidFill>
              </a:rPr>
              <a:t> 142 lbs./65 kg</a:t>
            </a:r>
            <a:endParaRPr>
              <a:solidFill>
                <a:srgbClr val="000000"/>
              </a:solidFill>
            </a:endParaRPr>
          </a:p>
          <a:p>
            <a:pPr indent="0" lvl="0" marL="0" rtl="0" algn="l">
              <a:spcBef>
                <a:spcPts val="1200"/>
              </a:spcBef>
              <a:spcAft>
                <a:spcPts val="0"/>
              </a:spcAft>
              <a:buNone/>
            </a:pPr>
            <a:r>
              <a:rPr b="1" lang="en">
                <a:solidFill>
                  <a:srgbClr val="000000"/>
                </a:solidFill>
              </a:rPr>
              <a:t>BMI: </a:t>
            </a:r>
            <a:r>
              <a:rPr lang="en">
                <a:solidFill>
                  <a:srgbClr val="000000"/>
                </a:solidFill>
              </a:rPr>
              <a:t>23.6 (</a:t>
            </a:r>
            <a:r>
              <a:rPr lang="en">
                <a:solidFill>
                  <a:srgbClr val="000000"/>
                </a:solidFill>
              </a:rPr>
              <a:t>normal</a:t>
            </a:r>
            <a:r>
              <a:rPr lang="en">
                <a:solidFill>
                  <a:srgbClr val="000000"/>
                </a:solidFill>
              </a:rPr>
              <a:t> weight)</a:t>
            </a:r>
            <a:endParaRPr>
              <a:solidFill>
                <a:srgbClr val="000000"/>
              </a:solidFill>
            </a:endParaRPr>
          </a:p>
          <a:p>
            <a:pPr indent="0" lvl="0" marL="0" rtl="0" algn="l">
              <a:spcBef>
                <a:spcPts val="1200"/>
              </a:spcBef>
              <a:spcAft>
                <a:spcPts val="0"/>
              </a:spcAft>
              <a:buNone/>
            </a:pPr>
            <a:r>
              <a:rPr b="1" lang="en">
                <a:solidFill>
                  <a:srgbClr val="000000"/>
                </a:solidFill>
              </a:rPr>
              <a:t>UBW:</a:t>
            </a:r>
            <a:r>
              <a:rPr lang="en">
                <a:solidFill>
                  <a:srgbClr val="000000"/>
                </a:solidFill>
              </a:rPr>
              <a:t> N/A ** Note pt with 2+ edema B/L arms</a:t>
            </a:r>
            <a:endParaRPr>
              <a:solidFill>
                <a:srgbClr val="000000"/>
              </a:solidFill>
            </a:endParaRPr>
          </a:p>
          <a:p>
            <a:pPr indent="0" lvl="0" marL="0" rtl="0" algn="l">
              <a:spcBef>
                <a:spcPts val="1200"/>
              </a:spcBef>
              <a:spcAft>
                <a:spcPts val="1200"/>
              </a:spcAft>
              <a:buNone/>
            </a:pPr>
            <a:r>
              <a:rPr b="1" lang="en">
                <a:solidFill>
                  <a:srgbClr val="000000"/>
                </a:solidFill>
              </a:rPr>
              <a:t>NFPE:</a:t>
            </a:r>
            <a:r>
              <a:rPr lang="en">
                <a:solidFill>
                  <a:srgbClr val="000000"/>
                </a:solidFill>
              </a:rPr>
              <a:t> Unable to obtain, pt on COVID isolation</a:t>
            </a:r>
            <a:endParaRPr>
              <a:solidFill>
                <a:srgbClr val="000000"/>
              </a:solidFill>
            </a:endParaRPr>
          </a:p>
        </p:txBody>
      </p:sp>
      <p:pic>
        <p:nvPicPr>
          <p:cNvPr id="78" name="Google Shape;78;p15"/>
          <p:cNvPicPr preferRelativeResize="0"/>
          <p:nvPr/>
        </p:nvPicPr>
        <p:blipFill>
          <a:blip r:embed="rId3">
            <a:alphaModFix/>
          </a:blip>
          <a:stretch>
            <a:fillRect/>
          </a:stretch>
        </p:blipFill>
        <p:spPr>
          <a:xfrm>
            <a:off x="6160875" y="3162225"/>
            <a:ext cx="2747606" cy="18288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6"/>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PO </a:t>
            </a:r>
            <a:r>
              <a:rPr lang="en"/>
              <a:t>Intake</a:t>
            </a:r>
            <a:r>
              <a:rPr lang="en"/>
              <a:t> &amp; Appetite</a:t>
            </a:r>
            <a:endParaRPr/>
          </a:p>
        </p:txBody>
      </p:sp>
      <p:sp>
        <p:nvSpPr>
          <p:cNvPr id="84" name="Google Shape;84;p16"/>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solidFill>
                  <a:srgbClr val="000000"/>
                </a:solidFill>
              </a:rPr>
              <a:t>Current</a:t>
            </a:r>
            <a:r>
              <a:rPr b="1" lang="en">
                <a:solidFill>
                  <a:srgbClr val="000000"/>
                </a:solidFill>
              </a:rPr>
              <a:t> Diet Order: </a:t>
            </a:r>
            <a:r>
              <a:rPr lang="en">
                <a:solidFill>
                  <a:srgbClr val="000000"/>
                </a:solidFill>
              </a:rPr>
              <a:t>Carbohydrate controlled low (1500-1700 kcal, 3CHO/meal), Renal Diet (2 gm Na+, 2gm K+), Chopped fine mechanical soft consistency </a:t>
            </a:r>
            <a:endParaRPr>
              <a:solidFill>
                <a:srgbClr val="000000"/>
              </a:solidFill>
            </a:endParaRPr>
          </a:p>
          <a:p>
            <a:pPr indent="0" lvl="0" marL="0" rtl="0" algn="l">
              <a:spcBef>
                <a:spcPts val="1200"/>
              </a:spcBef>
              <a:spcAft>
                <a:spcPts val="0"/>
              </a:spcAft>
              <a:buNone/>
            </a:pPr>
            <a:r>
              <a:rPr b="1" lang="en">
                <a:solidFill>
                  <a:srgbClr val="000000"/>
                </a:solidFill>
              </a:rPr>
              <a:t>Diet Hx:</a:t>
            </a:r>
            <a:r>
              <a:rPr lang="en">
                <a:solidFill>
                  <a:srgbClr val="000000"/>
                </a:solidFill>
              </a:rPr>
              <a:t> N/A</a:t>
            </a:r>
            <a:endParaRPr>
              <a:solidFill>
                <a:srgbClr val="000000"/>
              </a:solidFill>
            </a:endParaRPr>
          </a:p>
          <a:p>
            <a:pPr indent="0" lvl="0" marL="0" rtl="0" algn="l">
              <a:spcBef>
                <a:spcPts val="1200"/>
              </a:spcBef>
              <a:spcAft>
                <a:spcPts val="1200"/>
              </a:spcAft>
              <a:buNone/>
            </a:pPr>
            <a:r>
              <a:rPr b="1" lang="en">
                <a:solidFill>
                  <a:srgbClr val="000000"/>
                </a:solidFill>
              </a:rPr>
              <a:t>Appetite</a:t>
            </a:r>
            <a:r>
              <a:rPr b="1" lang="en">
                <a:solidFill>
                  <a:srgbClr val="000000"/>
                </a:solidFill>
              </a:rPr>
              <a:t>: </a:t>
            </a:r>
            <a:r>
              <a:rPr lang="en">
                <a:solidFill>
                  <a:srgbClr val="000000"/>
                </a:solidFill>
              </a:rPr>
              <a:t>25-50% per flowsheet, assisted with feeding</a:t>
            </a:r>
            <a:r>
              <a:rPr lang="en"/>
              <a:t> </a:t>
            </a:r>
            <a:endParaRPr/>
          </a:p>
        </p:txBody>
      </p:sp>
      <p:pic>
        <p:nvPicPr>
          <p:cNvPr id="85" name="Google Shape;85;p16"/>
          <p:cNvPicPr preferRelativeResize="0"/>
          <p:nvPr/>
        </p:nvPicPr>
        <p:blipFill>
          <a:blip r:embed="rId3">
            <a:alphaModFix/>
          </a:blip>
          <a:stretch>
            <a:fillRect/>
          </a:stretch>
        </p:blipFill>
        <p:spPr>
          <a:xfrm>
            <a:off x="5189175" y="2915900"/>
            <a:ext cx="2794849" cy="21349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7"/>
          <p:cNvSpPr txBox="1"/>
          <p:nvPr>
            <p:ph type="title"/>
          </p:nvPr>
        </p:nvSpPr>
        <p:spPr>
          <a:xfrm>
            <a:off x="311725" y="500925"/>
            <a:ext cx="3706500" cy="2988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Medications &amp; Labs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lnSpc>
                <a:spcPct val="115000"/>
              </a:lnSpc>
              <a:spcBef>
                <a:spcPts val="0"/>
              </a:spcBef>
              <a:spcAft>
                <a:spcPts val="1200"/>
              </a:spcAft>
              <a:buNone/>
            </a:pPr>
            <a:r>
              <a:rPr b="1" lang="en" sz="1411">
                <a:latin typeface="Roboto"/>
                <a:ea typeface="Roboto"/>
                <a:cs typeface="Roboto"/>
                <a:sym typeface="Roboto"/>
              </a:rPr>
              <a:t>Medications: </a:t>
            </a:r>
            <a:r>
              <a:rPr lang="en" sz="1411">
                <a:latin typeface="Roboto"/>
                <a:ea typeface="Roboto"/>
                <a:cs typeface="Roboto"/>
                <a:sym typeface="Roboto"/>
              </a:rPr>
              <a:t>IV NaCl .45% @ 75mL/hr, Insulin Lispro Correction 12U 3x/day preprandial, Insulin Glargine, Heparin, Metoprolol, Prednisone, Mycophenolate Mofetil, Magnesium Hydroxide PRN </a:t>
            </a:r>
            <a:endParaRPr sz="2911"/>
          </a:p>
        </p:txBody>
      </p:sp>
      <p:sp>
        <p:nvSpPr>
          <p:cNvPr id="91" name="Google Shape;91;p17"/>
          <p:cNvSpPr txBox="1"/>
          <p:nvPr>
            <p:ph idx="1" type="body"/>
          </p:nvPr>
        </p:nvSpPr>
        <p:spPr>
          <a:xfrm>
            <a:off x="4644675" y="500925"/>
            <a:ext cx="4166400" cy="40986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b="1" lang="en">
                <a:solidFill>
                  <a:srgbClr val="000000"/>
                </a:solidFill>
              </a:rPr>
              <a:t>Labs: </a:t>
            </a:r>
            <a:endParaRPr b="1">
              <a:solidFill>
                <a:srgbClr val="000000"/>
              </a:solidFill>
            </a:endParaRPr>
          </a:p>
          <a:p>
            <a:pPr indent="0" lvl="0" marL="0" rtl="0" algn="l">
              <a:spcBef>
                <a:spcPts val="1200"/>
              </a:spcBef>
              <a:spcAft>
                <a:spcPts val="0"/>
              </a:spcAft>
              <a:buNone/>
            </a:pPr>
            <a:r>
              <a:rPr lang="en">
                <a:solidFill>
                  <a:srgbClr val="000000"/>
                </a:solidFill>
              </a:rPr>
              <a:t>CRP: 184.91 (H)</a:t>
            </a:r>
            <a:endParaRPr>
              <a:solidFill>
                <a:srgbClr val="000000"/>
              </a:solidFill>
            </a:endParaRPr>
          </a:p>
          <a:p>
            <a:pPr indent="0" lvl="0" marL="0" rtl="0" algn="l">
              <a:spcBef>
                <a:spcPts val="1200"/>
              </a:spcBef>
              <a:spcAft>
                <a:spcPts val="0"/>
              </a:spcAft>
              <a:buNone/>
            </a:pPr>
            <a:r>
              <a:rPr lang="en">
                <a:solidFill>
                  <a:srgbClr val="000000"/>
                </a:solidFill>
              </a:rPr>
              <a:t>BUN: 82 (H)</a:t>
            </a:r>
            <a:endParaRPr>
              <a:solidFill>
                <a:srgbClr val="000000"/>
              </a:solidFill>
            </a:endParaRPr>
          </a:p>
          <a:p>
            <a:pPr indent="0" lvl="0" marL="0" rtl="0" algn="l">
              <a:spcBef>
                <a:spcPts val="1200"/>
              </a:spcBef>
              <a:spcAft>
                <a:spcPts val="0"/>
              </a:spcAft>
              <a:buNone/>
            </a:pPr>
            <a:r>
              <a:rPr lang="en">
                <a:solidFill>
                  <a:srgbClr val="000000"/>
                </a:solidFill>
              </a:rPr>
              <a:t>Creatinine: 4.06 (H)</a:t>
            </a:r>
            <a:endParaRPr>
              <a:solidFill>
                <a:srgbClr val="000000"/>
              </a:solidFill>
            </a:endParaRPr>
          </a:p>
          <a:p>
            <a:pPr indent="0" lvl="0" marL="0" rtl="0" algn="l">
              <a:spcBef>
                <a:spcPts val="1200"/>
              </a:spcBef>
              <a:spcAft>
                <a:spcPts val="0"/>
              </a:spcAft>
              <a:buNone/>
            </a:pPr>
            <a:r>
              <a:rPr lang="en">
                <a:solidFill>
                  <a:srgbClr val="000000"/>
                </a:solidFill>
              </a:rPr>
              <a:t>Glucose: 520 (H) ** Hyperglycemic </a:t>
            </a:r>
            <a:endParaRPr>
              <a:solidFill>
                <a:srgbClr val="000000"/>
              </a:solidFill>
            </a:endParaRPr>
          </a:p>
          <a:p>
            <a:pPr indent="0" lvl="0" marL="0" rtl="0" algn="l">
              <a:spcBef>
                <a:spcPts val="1200"/>
              </a:spcBef>
              <a:spcAft>
                <a:spcPts val="0"/>
              </a:spcAft>
              <a:buNone/>
            </a:pPr>
            <a:r>
              <a:rPr lang="en">
                <a:solidFill>
                  <a:srgbClr val="000000"/>
                </a:solidFill>
              </a:rPr>
              <a:t>Fingersticks: 453, 538, 327 (H)</a:t>
            </a:r>
            <a:endParaRPr>
              <a:solidFill>
                <a:srgbClr val="000000"/>
              </a:solidFill>
            </a:endParaRPr>
          </a:p>
          <a:p>
            <a:pPr indent="0" lvl="0" marL="0" rtl="0" algn="l">
              <a:spcBef>
                <a:spcPts val="1200"/>
              </a:spcBef>
              <a:spcAft>
                <a:spcPts val="0"/>
              </a:spcAft>
              <a:buNone/>
            </a:pPr>
            <a:r>
              <a:rPr lang="en">
                <a:solidFill>
                  <a:srgbClr val="000000"/>
                </a:solidFill>
              </a:rPr>
              <a:t>HbA1c: N/A</a:t>
            </a:r>
            <a:endParaRPr>
              <a:solidFill>
                <a:srgbClr val="000000"/>
              </a:solidFill>
            </a:endParaRPr>
          </a:p>
          <a:p>
            <a:pPr indent="0" lvl="0" marL="0" rtl="0" algn="l">
              <a:spcBef>
                <a:spcPts val="1200"/>
              </a:spcBef>
              <a:spcAft>
                <a:spcPts val="0"/>
              </a:spcAft>
              <a:buNone/>
            </a:pPr>
            <a:r>
              <a:rPr lang="en">
                <a:solidFill>
                  <a:srgbClr val="000000"/>
                </a:solidFill>
              </a:rPr>
              <a:t>GFR:  11(L)</a:t>
            </a:r>
            <a:endParaRPr>
              <a:solidFill>
                <a:srgbClr val="000000"/>
              </a:solidFill>
            </a:endParaRPr>
          </a:p>
          <a:p>
            <a:pPr indent="0" lvl="0" marL="0" rtl="0" algn="l">
              <a:spcBef>
                <a:spcPts val="1200"/>
              </a:spcBef>
              <a:spcAft>
                <a:spcPts val="0"/>
              </a:spcAft>
              <a:buNone/>
            </a:pPr>
            <a:r>
              <a:rPr lang="en">
                <a:solidFill>
                  <a:srgbClr val="000000"/>
                </a:solidFill>
              </a:rPr>
              <a:t>Albumin: 3.0 (L)</a:t>
            </a:r>
            <a:endParaRPr>
              <a:solidFill>
                <a:srgbClr val="000000"/>
              </a:solidFill>
            </a:endParaRPr>
          </a:p>
          <a:p>
            <a:pPr indent="0" lvl="0" marL="0" rtl="0" algn="l">
              <a:spcBef>
                <a:spcPts val="1200"/>
              </a:spcBef>
              <a:spcAft>
                <a:spcPts val="0"/>
              </a:spcAft>
              <a:buNone/>
            </a:pPr>
            <a:r>
              <a:rPr lang="en">
                <a:solidFill>
                  <a:srgbClr val="000000"/>
                </a:solidFill>
              </a:rPr>
              <a:t>Ca: 7.6 (L)</a:t>
            </a:r>
            <a:endParaRPr>
              <a:solidFill>
                <a:srgbClr val="000000"/>
              </a:solidFill>
            </a:endParaRPr>
          </a:p>
          <a:p>
            <a:pPr indent="0" lvl="0" marL="0" rtl="0" algn="l">
              <a:spcBef>
                <a:spcPts val="1200"/>
              </a:spcBef>
              <a:spcAft>
                <a:spcPts val="0"/>
              </a:spcAft>
              <a:buNone/>
            </a:pPr>
            <a:r>
              <a:rPr lang="en">
                <a:solidFill>
                  <a:srgbClr val="000000"/>
                </a:solidFill>
              </a:rPr>
              <a:t>Phosphorus: 4.1</a:t>
            </a:r>
            <a:endParaRPr>
              <a:solidFill>
                <a:srgbClr val="000000"/>
              </a:solidFill>
            </a:endParaRPr>
          </a:p>
          <a:p>
            <a:pPr indent="0" lvl="0" marL="0" rtl="0" algn="l">
              <a:spcBef>
                <a:spcPts val="1200"/>
              </a:spcBef>
              <a:spcAft>
                <a:spcPts val="0"/>
              </a:spcAft>
              <a:buNone/>
            </a:pPr>
            <a:r>
              <a:rPr lang="en">
                <a:solidFill>
                  <a:srgbClr val="000000"/>
                </a:solidFill>
              </a:rPr>
              <a:t>Potassium: 4.2</a:t>
            </a:r>
            <a:endParaRPr>
              <a:solidFill>
                <a:srgbClr val="000000"/>
              </a:solidFill>
            </a:endParaRPr>
          </a:p>
          <a:p>
            <a:pPr indent="0" lvl="0" marL="0" rtl="0" algn="l">
              <a:spcBef>
                <a:spcPts val="1200"/>
              </a:spcBef>
              <a:spcAft>
                <a:spcPts val="1200"/>
              </a:spcAft>
              <a:buNone/>
            </a:pPr>
            <a:r>
              <a:rPr lang="en">
                <a:solidFill>
                  <a:srgbClr val="000000"/>
                </a:solidFill>
              </a:rPr>
              <a:t>Sodium: 140</a:t>
            </a:r>
            <a:endParaRPr>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8"/>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Nutrition Diagnosis</a:t>
            </a:r>
            <a:endParaRPr/>
          </a:p>
        </p:txBody>
      </p:sp>
      <p:sp>
        <p:nvSpPr>
          <p:cNvPr id="97" name="Google Shape;97;p18"/>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000000"/>
                </a:solidFill>
              </a:rPr>
              <a:t>PES: Inadequate oral intake </a:t>
            </a:r>
            <a:endParaRPr>
              <a:solidFill>
                <a:srgbClr val="000000"/>
              </a:solidFill>
            </a:endParaRPr>
          </a:p>
          <a:p>
            <a:pPr indent="0" lvl="0" marL="0" rtl="0" algn="l">
              <a:spcBef>
                <a:spcPts val="1200"/>
              </a:spcBef>
              <a:spcAft>
                <a:spcPts val="0"/>
              </a:spcAft>
              <a:buNone/>
            </a:pPr>
            <a:r>
              <a:rPr lang="en">
                <a:solidFill>
                  <a:srgbClr val="000000"/>
                </a:solidFill>
              </a:rPr>
              <a:t>R/T: chewing/swallowing difficulty</a:t>
            </a:r>
            <a:endParaRPr>
              <a:solidFill>
                <a:srgbClr val="000000"/>
              </a:solidFill>
            </a:endParaRPr>
          </a:p>
          <a:p>
            <a:pPr indent="0" lvl="0" marL="0" rtl="0" algn="l">
              <a:spcBef>
                <a:spcPts val="1200"/>
              </a:spcBef>
              <a:spcAft>
                <a:spcPts val="1200"/>
              </a:spcAft>
              <a:buNone/>
            </a:pPr>
            <a:r>
              <a:rPr lang="en">
                <a:solidFill>
                  <a:srgbClr val="000000"/>
                </a:solidFill>
              </a:rPr>
              <a:t>AEB: pt receiving a chopped fine </a:t>
            </a:r>
            <a:r>
              <a:rPr lang="en">
                <a:solidFill>
                  <a:srgbClr val="000000"/>
                </a:solidFill>
              </a:rPr>
              <a:t>mechanical</a:t>
            </a:r>
            <a:r>
              <a:rPr lang="en">
                <a:solidFill>
                  <a:srgbClr val="000000"/>
                </a:solidFill>
              </a:rPr>
              <a:t> soft diet, and PO intake of 25-50%</a:t>
            </a:r>
            <a:endParaRPr>
              <a:solidFill>
                <a:srgbClr val="000000"/>
              </a:solidFill>
            </a:endParaRPr>
          </a:p>
        </p:txBody>
      </p:sp>
      <p:pic>
        <p:nvPicPr>
          <p:cNvPr id="98" name="Google Shape;98;p18"/>
          <p:cNvPicPr preferRelativeResize="0"/>
          <p:nvPr/>
        </p:nvPicPr>
        <p:blipFill>
          <a:blip r:embed="rId3">
            <a:alphaModFix/>
          </a:blip>
          <a:stretch>
            <a:fillRect/>
          </a:stretch>
        </p:blipFill>
        <p:spPr>
          <a:xfrm>
            <a:off x="5134088" y="3146775"/>
            <a:ext cx="3187582" cy="18288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9"/>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Nutrition Intervention</a:t>
            </a:r>
            <a:endParaRPr/>
          </a:p>
        </p:txBody>
      </p:sp>
      <p:sp>
        <p:nvSpPr>
          <p:cNvPr id="104" name="Google Shape;104;p19"/>
          <p:cNvSpPr txBox="1"/>
          <p:nvPr>
            <p:ph idx="1" type="body"/>
          </p:nvPr>
        </p:nvSpPr>
        <p:spPr>
          <a:xfrm>
            <a:off x="4644675" y="500925"/>
            <a:ext cx="4166400" cy="4098600"/>
          </a:xfrm>
          <a:prstGeom prst="rect">
            <a:avLst/>
          </a:prstGeom>
        </p:spPr>
        <p:txBody>
          <a:bodyPr anchorCtr="0" anchor="t" bIns="91425" lIns="91425" spcFirstLastPara="1" rIns="91425" wrap="square" tIns="91425">
            <a:normAutofit fontScale="85000" lnSpcReduction="10000"/>
          </a:bodyPr>
          <a:lstStyle/>
          <a:p>
            <a:pPr indent="-298767" lvl="0" marL="457200" rtl="0" algn="l">
              <a:spcBef>
                <a:spcPts val="0"/>
              </a:spcBef>
              <a:spcAft>
                <a:spcPts val="0"/>
              </a:spcAft>
              <a:buClr>
                <a:srgbClr val="000000"/>
              </a:buClr>
              <a:buSzPct val="100000"/>
              <a:buAutoNum type="arabicPeriod"/>
            </a:pPr>
            <a:r>
              <a:rPr lang="en">
                <a:solidFill>
                  <a:srgbClr val="000000"/>
                </a:solidFill>
              </a:rPr>
              <a:t>Recommend swallow </a:t>
            </a:r>
            <a:r>
              <a:rPr lang="en">
                <a:solidFill>
                  <a:srgbClr val="000000"/>
                </a:solidFill>
              </a:rPr>
              <a:t>evaluation</a:t>
            </a:r>
            <a:r>
              <a:rPr lang="en">
                <a:solidFill>
                  <a:srgbClr val="000000"/>
                </a:solidFill>
              </a:rPr>
              <a:t> to determine appropriate diet consistency.</a:t>
            </a:r>
            <a:endParaRPr>
              <a:solidFill>
                <a:srgbClr val="000000"/>
              </a:solidFill>
            </a:endParaRPr>
          </a:p>
          <a:p>
            <a:pPr indent="0" lvl="0" marL="457200" rtl="0" algn="l">
              <a:spcBef>
                <a:spcPts val="1200"/>
              </a:spcBef>
              <a:spcAft>
                <a:spcPts val="0"/>
              </a:spcAft>
              <a:buNone/>
            </a:pPr>
            <a:r>
              <a:t/>
            </a:r>
            <a:endParaRPr>
              <a:solidFill>
                <a:srgbClr val="000000"/>
              </a:solidFill>
            </a:endParaRPr>
          </a:p>
          <a:p>
            <a:pPr indent="-298767" lvl="0" marL="457200" rtl="0" algn="l">
              <a:spcBef>
                <a:spcPts val="1200"/>
              </a:spcBef>
              <a:spcAft>
                <a:spcPts val="0"/>
              </a:spcAft>
              <a:buClr>
                <a:srgbClr val="000000"/>
              </a:buClr>
              <a:buSzPct val="100000"/>
              <a:buAutoNum type="arabicPeriod"/>
            </a:pPr>
            <a:r>
              <a:rPr lang="en">
                <a:solidFill>
                  <a:srgbClr val="000000"/>
                </a:solidFill>
              </a:rPr>
              <a:t>If Pt passes SLP evaluation, recommend </a:t>
            </a:r>
            <a:r>
              <a:rPr lang="en">
                <a:solidFill>
                  <a:srgbClr val="000000"/>
                </a:solidFill>
              </a:rPr>
              <a:t>Carbohydrate controlled low (1500-1700 kcal, 3CHO/meal), Renal Diet (2 gm Na+, 2gm K+) diet as tolerated with SLP recommended consistency.</a:t>
            </a:r>
            <a:endParaRPr>
              <a:solidFill>
                <a:srgbClr val="000000"/>
              </a:solidFill>
            </a:endParaRPr>
          </a:p>
          <a:p>
            <a:pPr indent="0" lvl="0" marL="457200" rtl="0" algn="l">
              <a:spcBef>
                <a:spcPts val="1200"/>
              </a:spcBef>
              <a:spcAft>
                <a:spcPts val="0"/>
              </a:spcAft>
              <a:buNone/>
            </a:pPr>
            <a:r>
              <a:t/>
            </a:r>
            <a:endParaRPr>
              <a:solidFill>
                <a:srgbClr val="000000"/>
              </a:solidFill>
            </a:endParaRPr>
          </a:p>
          <a:p>
            <a:pPr indent="-298767" lvl="0" marL="457200" rtl="0" algn="l">
              <a:spcBef>
                <a:spcPts val="1200"/>
              </a:spcBef>
              <a:spcAft>
                <a:spcPts val="0"/>
              </a:spcAft>
              <a:buClr>
                <a:srgbClr val="000000"/>
              </a:buClr>
              <a:buSzPct val="100000"/>
              <a:buAutoNum type="arabicPeriod"/>
            </a:pPr>
            <a:r>
              <a:rPr lang="en">
                <a:solidFill>
                  <a:srgbClr val="000000"/>
                </a:solidFill>
              </a:rPr>
              <a:t>Suggest checking HbA1c to better indicate DM status</a:t>
            </a:r>
            <a:endParaRPr>
              <a:solidFill>
                <a:srgbClr val="000000"/>
              </a:solidFill>
            </a:endParaRPr>
          </a:p>
          <a:p>
            <a:pPr indent="0" lvl="0" marL="457200" rtl="0" algn="l">
              <a:spcBef>
                <a:spcPts val="1200"/>
              </a:spcBef>
              <a:spcAft>
                <a:spcPts val="0"/>
              </a:spcAft>
              <a:buNone/>
            </a:pPr>
            <a:r>
              <a:t/>
            </a:r>
            <a:endParaRPr>
              <a:solidFill>
                <a:srgbClr val="000000"/>
              </a:solidFill>
            </a:endParaRPr>
          </a:p>
          <a:p>
            <a:pPr indent="-298767" lvl="0" marL="457200" rtl="0" algn="l">
              <a:spcBef>
                <a:spcPts val="1200"/>
              </a:spcBef>
              <a:spcAft>
                <a:spcPts val="0"/>
              </a:spcAft>
              <a:buClr>
                <a:srgbClr val="000000"/>
              </a:buClr>
              <a:buSzPct val="100000"/>
              <a:buAutoNum type="arabicPeriod"/>
            </a:pPr>
            <a:r>
              <a:rPr lang="en">
                <a:solidFill>
                  <a:srgbClr val="000000"/>
                </a:solidFill>
              </a:rPr>
              <a:t>If pt should fail SLP evaluation and alternative means of nutrition are indicated and aligns with pt/family wishes, recommend Nepro 1.8 (Carb steady) @ goal infusion rate of 45 ml/hr to provide (900 ml, 1620 kcal, 73 gm protein x 20 hour average infusion rate)</a:t>
            </a:r>
            <a:endParaRPr>
              <a:solidFill>
                <a:srgbClr val="000000"/>
              </a:solidFill>
            </a:endParaRPr>
          </a:p>
          <a:p>
            <a:pPr indent="0" lvl="0" marL="457200" rtl="0" algn="l">
              <a:spcBef>
                <a:spcPts val="1200"/>
              </a:spcBef>
              <a:spcAft>
                <a:spcPts val="1200"/>
              </a:spcAft>
              <a:buNone/>
            </a:pPr>
            <a:r>
              <a:t/>
            </a:r>
            <a:endParaRPr>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0"/>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Monitor &amp; Evaluation</a:t>
            </a:r>
            <a:endParaRPr/>
          </a:p>
        </p:txBody>
      </p:sp>
      <p:sp>
        <p:nvSpPr>
          <p:cNvPr id="110" name="Google Shape;110;p20"/>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Clr>
                <a:srgbClr val="000000"/>
              </a:buClr>
              <a:buSzPts val="1300"/>
              <a:buChar char="●"/>
            </a:pPr>
            <a:r>
              <a:rPr lang="en">
                <a:solidFill>
                  <a:srgbClr val="000000"/>
                </a:solidFill>
              </a:rPr>
              <a:t>Monitor PO intake/tolerance</a:t>
            </a:r>
            <a:endParaRPr>
              <a:solidFill>
                <a:srgbClr val="000000"/>
              </a:solidFill>
            </a:endParaRPr>
          </a:p>
          <a:p>
            <a:pPr indent="-311150" lvl="0" marL="457200" rtl="0" algn="l">
              <a:spcBef>
                <a:spcPts val="0"/>
              </a:spcBef>
              <a:spcAft>
                <a:spcPts val="0"/>
              </a:spcAft>
              <a:buClr>
                <a:srgbClr val="000000"/>
              </a:buClr>
              <a:buSzPts val="1300"/>
              <a:buChar char="●"/>
            </a:pPr>
            <a:r>
              <a:rPr lang="en">
                <a:solidFill>
                  <a:srgbClr val="000000"/>
                </a:solidFill>
              </a:rPr>
              <a:t>S/S of aspiration</a:t>
            </a:r>
            <a:endParaRPr>
              <a:solidFill>
                <a:srgbClr val="000000"/>
              </a:solidFill>
            </a:endParaRPr>
          </a:p>
          <a:p>
            <a:pPr indent="-311150" lvl="0" marL="457200" rtl="0" algn="l">
              <a:spcBef>
                <a:spcPts val="0"/>
              </a:spcBef>
              <a:spcAft>
                <a:spcPts val="0"/>
              </a:spcAft>
              <a:buClr>
                <a:srgbClr val="000000"/>
              </a:buClr>
              <a:buSzPts val="1300"/>
              <a:buChar char="●"/>
            </a:pPr>
            <a:r>
              <a:rPr lang="en">
                <a:solidFill>
                  <a:srgbClr val="000000"/>
                </a:solidFill>
              </a:rPr>
              <a:t>Nutrition related labs</a:t>
            </a:r>
            <a:endParaRPr>
              <a:solidFill>
                <a:srgbClr val="000000"/>
              </a:solidFill>
            </a:endParaRPr>
          </a:p>
          <a:p>
            <a:pPr indent="-311150" lvl="0" marL="457200" rtl="0" algn="l">
              <a:spcBef>
                <a:spcPts val="0"/>
              </a:spcBef>
              <a:spcAft>
                <a:spcPts val="0"/>
              </a:spcAft>
              <a:buClr>
                <a:srgbClr val="000000"/>
              </a:buClr>
              <a:buSzPts val="1300"/>
              <a:buChar char="●"/>
            </a:pPr>
            <a:r>
              <a:rPr lang="en">
                <a:solidFill>
                  <a:srgbClr val="000000"/>
                </a:solidFill>
              </a:rPr>
              <a:t>Skin integrity</a:t>
            </a:r>
            <a:endParaRPr>
              <a:solidFill>
                <a:srgbClr val="000000"/>
              </a:solidFill>
            </a:endParaRPr>
          </a:p>
          <a:p>
            <a:pPr indent="-311150" lvl="0" marL="457200" rtl="0" algn="l">
              <a:spcBef>
                <a:spcPts val="0"/>
              </a:spcBef>
              <a:spcAft>
                <a:spcPts val="0"/>
              </a:spcAft>
              <a:buClr>
                <a:srgbClr val="000000"/>
              </a:buClr>
              <a:buSzPts val="1300"/>
              <a:buChar char="●"/>
            </a:pPr>
            <a:r>
              <a:rPr lang="en">
                <a:solidFill>
                  <a:srgbClr val="000000"/>
                </a:solidFill>
              </a:rPr>
              <a:t>Hydration status</a:t>
            </a:r>
            <a:endParaRPr>
              <a:solidFill>
                <a:srgbClr val="000000"/>
              </a:solidFill>
            </a:endParaRPr>
          </a:p>
          <a:p>
            <a:pPr indent="-311150" lvl="0" marL="457200" rtl="0" algn="l">
              <a:spcBef>
                <a:spcPts val="0"/>
              </a:spcBef>
              <a:spcAft>
                <a:spcPts val="0"/>
              </a:spcAft>
              <a:buClr>
                <a:srgbClr val="000000"/>
              </a:buClr>
              <a:buSzPts val="1300"/>
              <a:buChar char="●"/>
            </a:pPr>
            <a:r>
              <a:rPr lang="en">
                <a:solidFill>
                  <a:srgbClr val="000000"/>
                </a:solidFill>
              </a:rPr>
              <a:t>Weight</a:t>
            </a:r>
            <a:endParaRPr>
              <a:solidFill>
                <a:srgbClr val="000000"/>
              </a:solidFill>
            </a:endParaRPr>
          </a:p>
          <a:p>
            <a:pPr indent="-311150" lvl="0" marL="457200" rtl="0" algn="l">
              <a:spcBef>
                <a:spcPts val="0"/>
              </a:spcBef>
              <a:spcAft>
                <a:spcPts val="0"/>
              </a:spcAft>
              <a:buClr>
                <a:srgbClr val="000000"/>
              </a:buClr>
              <a:buSzPts val="1300"/>
              <a:buChar char="●"/>
            </a:pPr>
            <a:r>
              <a:rPr lang="en">
                <a:solidFill>
                  <a:srgbClr val="000000"/>
                </a:solidFill>
              </a:rPr>
              <a:t>Goals of care </a:t>
            </a:r>
            <a:endParaRPr>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1"/>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Discharge Plans</a:t>
            </a:r>
            <a:endParaRPr/>
          </a:p>
        </p:txBody>
      </p:sp>
      <p:sp>
        <p:nvSpPr>
          <p:cNvPr id="116" name="Google Shape;116;p21"/>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rgbClr val="000000"/>
                </a:solidFill>
              </a:rPr>
              <a:t>N/A, pt admitted 1/11/22.</a:t>
            </a:r>
            <a:endParaRPr>
              <a:solidFill>
                <a:srgbClr val="000000"/>
              </a:solidFill>
            </a:endParaRPr>
          </a:p>
        </p:txBody>
      </p:sp>
      <p:pic>
        <p:nvPicPr>
          <p:cNvPr id="117" name="Google Shape;117;p21"/>
          <p:cNvPicPr preferRelativeResize="0"/>
          <p:nvPr/>
        </p:nvPicPr>
        <p:blipFill>
          <a:blip r:embed="rId3">
            <a:alphaModFix/>
          </a:blip>
          <a:stretch>
            <a:fillRect/>
          </a:stretch>
        </p:blipFill>
        <p:spPr>
          <a:xfrm>
            <a:off x="7180325" y="3100450"/>
            <a:ext cx="1828875" cy="18288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