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6islD86ESufM/f1kzdMdsFBc9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about additional credentials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about quote →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important quote because it represents how you can do and be anything you want as long as you put your mind to it.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dc93a83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dc93a83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about personal experience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about steps in each bullet  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about sciences needed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Describe DPD program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9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23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hyperlink" Target="http://www.hunter.cuny.edu/nutrition/graduate/" TargetMode="External"/><Relationship Id="rId10" Type="http://schemas.openxmlformats.org/officeDocument/2006/relationships/hyperlink" Target="http://www.hunter.cuny.edu/nutrition/graduate/" TargetMode="External"/><Relationship Id="rId13" Type="http://schemas.openxmlformats.org/officeDocument/2006/relationships/hyperlink" Target="https://suny.oneonta.edu/human-ecology/majors-programs/dietetics" TargetMode="External"/><Relationship Id="rId12" Type="http://schemas.openxmlformats.org/officeDocument/2006/relationships/hyperlink" Target="https://steinhardt.nyu.edu/programs/nutrition-and-dietetic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lehman.smartcatalogiq.com/en/2017-2019/Undergraduate-Bulletin/Academic-Departments-and-Programs/Health-Sciences/Dietetics-Foods-and-Nutrition-B-S-49-5-63-5-Credit-Major" TargetMode="External"/><Relationship Id="rId4" Type="http://schemas.openxmlformats.org/officeDocument/2006/relationships/hyperlink" Target="http://www.liu.edu/CWPost/Academics/~/link.aspx?_id=2BB9AB8071694477872531B52DCB1598&amp;_z=z" TargetMode="External"/><Relationship Id="rId9" Type="http://schemas.openxmlformats.org/officeDocument/2006/relationships/hyperlink" Target="http://www.hunter.cuny.edu/nutrition/graduate/" TargetMode="External"/><Relationship Id="rId15" Type="http://schemas.openxmlformats.org/officeDocument/2006/relationships/hyperlink" Target="https://www.plattsburgh.edu/programs/nutrition-major.html" TargetMode="External"/><Relationship Id="rId14" Type="http://schemas.openxmlformats.org/officeDocument/2006/relationships/hyperlink" Target="https://hnd.buffalostate.edu/didactic-program-nutrition-and-dietetics-bs" TargetMode="External"/><Relationship Id="rId17" Type="http://schemas.openxmlformats.org/officeDocument/2006/relationships/hyperlink" Target="https://www.human.cornell.edu/dns/academics/undergraduate/dpd" TargetMode="External"/><Relationship Id="rId16" Type="http://schemas.openxmlformats.org/officeDocument/2006/relationships/hyperlink" Target="https://www.rit.edu/healthsciences/study/dietetics-and-nutrition-bs" TargetMode="External"/><Relationship Id="rId5" Type="http://schemas.openxmlformats.org/officeDocument/2006/relationships/hyperlink" Target="http://www.liu.edu/CWPost/Academics/~/link.aspx?_id=2BB9AB8071694477872531B52DCB1598&amp;_z=z" TargetMode="External"/><Relationship Id="rId19" Type="http://schemas.openxmlformats.org/officeDocument/2006/relationships/hyperlink" Target="https://www.sage.edu/academics/programs/nutrition-science/" TargetMode="External"/><Relationship Id="rId6" Type="http://schemas.openxmlformats.org/officeDocument/2006/relationships/hyperlink" Target="https://www.qc.cuny.edu/Academics/Degrees/DMNS/fnes/Programs/Pages/Dietetics.aspx" TargetMode="External"/><Relationship Id="rId18" Type="http://schemas.openxmlformats.org/officeDocument/2006/relationships/hyperlink" Target="https://falk.syr.edu/nutrition-science-dietetics/academic-programs/#ndbs" TargetMode="External"/><Relationship Id="rId7" Type="http://schemas.openxmlformats.org/officeDocument/2006/relationships/hyperlink" Target="https://www.qc.cuny.edu/Academics/Degrees/DMNS/fnes/Programs/Pages/Dietetics.aspx" TargetMode="External"/><Relationship Id="rId8" Type="http://schemas.openxmlformats.org/officeDocument/2006/relationships/hyperlink" Target="https://www.qc.cuny.edu/Academics/Degrees/DMNS/fnes/Programs/Pages/Dietetics.aspx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to Become a Registered Dietitian</a:t>
            </a:r>
            <a:endParaRPr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"/>
              <a:t>By: Krystiana Caiati, BS, Sodexo Dietetic Intern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Ways to Get Involved </a:t>
            </a:r>
            <a:endParaRPr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311700" y="1234075"/>
            <a:ext cx="64662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/>
              <a:t>Volunteer Opportunities Include: 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Clinical Sites </a:t>
            </a:r>
            <a:r>
              <a:rPr lang="en" sz="2000"/>
              <a:t>- Hospitals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Community Sites </a:t>
            </a:r>
            <a:r>
              <a:rPr lang="en" sz="2000"/>
              <a:t>- Summer Camps, Community Fairs/Events, Food Pantries/Soup Kitchens, Churches, Community Gardens, Supermarkets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3575" y="273275"/>
            <a:ext cx="2650825" cy="18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Additional Resources For More Information</a:t>
            </a:r>
            <a:endParaRPr/>
          </a:p>
        </p:txBody>
      </p:sp>
      <p:sp>
        <p:nvSpPr>
          <p:cNvPr id="130" name="Google Shape;130;p11"/>
          <p:cNvSpPr txBox="1"/>
          <p:nvPr>
            <p:ph idx="1" type="body"/>
          </p:nvPr>
        </p:nvSpPr>
        <p:spPr>
          <a:xfrm>
            <a:off x="311700" y="1234075"/>
            <a:ext cx="5776500" cy="24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Podcasts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Attend College Fairs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Digital magazines 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Today’s Dietitian 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www.FoodandNutrition.org</a:t>
            </a:r>
            <a:endParaRPr sz="2400"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25" y="3723350"/>
            <a:ext cx="2787691" cy="11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700" y="1234075"/>
            <a:ext cx="3466600" cy="20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Careers in Nutrition and Dietetics </a:t>
            </a:r>
            <a:endParaRPr/>
          </a:p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311700" y="1234075"/>
            <a:ext cx="64212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RDN’s work in: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Hospitals, clinics or other health-care facilities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Sports nutrition and corporate wellness programs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and nutrition-related business and industries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Private practice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and public health settings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Universities and medical centers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areas/ Food Science </a:t>
            </a:r>
            <a:endParaRPr/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437" y="2849200"/>
            <a:ext cx="3506525" cy="19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4975" y="1395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311700" y="445025"/>
            <a:ext cx="85206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“The best way to predict your future is to create it.” -Abraham Lincoln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4450" y="1675525"/>
            <a:ext cx="4963550" cy="33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 </a:t>
            </a:r>
            <a:endParaRPr/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938" y="1109650"/>
            <a:ext cx="6418125" cy="35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dc93a8317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QR Code for Post Presentation Questions</a:t>
            </a:r>
            <a:endParaRPr/>
          </a:p>
        </p:txBody>
      </p:sp>
      <p:pic>
        <p:nvPicPr>
          <p:cNvPr id="158" name="Google Shape;158;g11dc93a831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450" y="1017725"/>
            <a:ext cx="3741101" cy="374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My Experience</a:t>
            </a:r>
            <a:endParaRPr/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311700" y="1234075"/>
            <a:ext cx="6381708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graduated with my Bachelor’s Degree in Nutrition and Dietetics from CUNY Queens College in 2020.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applied and was matched with Sodexo Dietetic Internship in April 2021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experience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worked as a dietetic technician for 2 years </a:t>
            </a:r>
            <a:endParaRPr/>
          </a:p>
        </p:txBody>
      </p:sp>
      <p:pic>
        <p:nvPicPr>
          <p:cNvPr descr="Create an “About Me” Page – SLU Digital Portfolios"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9608" y="484775"/>
            <a:ext cx="2133600" cy="14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 Registered Dietitian Nutritionist</a:t>
            </a:r>
            <a:endParaRPr/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311700" y="1234075"/>
            <a:ext cx="691206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RDN is a highly trained health professional, recognized as an expert in food and nutrition.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RDN’s help culturally diverse populations/communities achieve positive lifestyle habits.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RDN’s keep up with or contribute to the latest food and nutritional science research.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Nutrición, Dietética y Salud: ¿Qué es un dietista ...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0558" y="1771650"/>
            <a:ext cx="1931670" cy="193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Nutrition and Dietetics is A Booming Field </a:t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311700" y="1234075"/>
            <a:ext cx="83109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r>
              <a:rPr lang="en" sz="2000">
                <a:solidFill>
                  <a:srgbClr val="000000"/>
                </a:solidFill>
              </a:rPr>
              <a:t>Employment of dietitians and nutritionists is projected to grow 11% from 2020 to 2030.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7297"/>
              <a:buNone/>
            </a:pPr>
            <a:r>
              <a:rPr lang="en" sz="2000">
                <a:solidFill>
                  <a:srgbClr val="000000"/>
                </a:solidFill>
              </a:rPr>
              <a:t>About 5,900 job openings for dietitians and nutritionists are projected on average each year.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54" y="3164100"/>
            <a:ext cx="4524200" cy="18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8150" y="2658275"/>
            <a:ext cx="1994425" cy="23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Requirements To Become A Registered Dietitian Nutritionist</a:t>
            </a:r>
            <a:endParaRPr/>
          </a:p>
        </p:txBody>
      </p:sp>
      <p:sp>
        <p:nvSpPr>
          <p:cNvPr id="87" name="Google Shape;87;p5"/>
          <p:cNvSpPr txBox="1"/>
          <p:nvPr>
            <p:ph idx="1" type="body"/>
          </p:nvPr>
        </p:nvSpPr>
        <p:spPr>
          <a:xfrm>
            <a:off x="311700" y="1234075"/>
            <a:ext cx="8520600" cy="3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Bachelor’s Degree 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Accreditation Council for Education in Nutrition and Dietetics (ACEND) 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Academy of Nutrition and Dietetics</a:t>
            </a:r>
            <a:endParaRPr sz="1500"/>
          </a:p>
          <a:p>
            <a:pPr indent="-32385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Accredited Dietetic Internship (DI) by ACEND </a:t>
            </a:r>
            <a:endParaRPr sz="1500"/>
          </a:p>
          <a:p>
            <a:pPr indent="-292100" lvl="1" marL="882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1200 supervised practice hours </a:t>
            </a:r>
            <a:endParaRPr sz="1500"/>
          </a:p>
          <a:p>
            <a:pPr indent="-292100" lvl="1" marL="882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o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National </a:t>
            </a:r>
            <a:endParaRPr sz="1500"/>
          </a:p>
          <a:p>
            <a:pPr indent="-32385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Complete a Master’s Degree in Dietetics or related field of study </a:t>
            </a:r>
            <a:endParaRPr sz="1500"/>
          </a:p>
          <a:p>
            <a:pPr indent="-32385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Pass Commission on Dietetic </a:t>
            </a:r>
            <a:r>
              <a:rPr lang="en" sz="1500">
                <a:highlight>
                  <a:srgbClr val="FFFFFF"/>
                </a:highlight>
              </a:rPr>
              <a:t>Registration</a:t>
            </a: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 dietetic registered exam </a:t>
            </a:r>
            <a:endParaRPr sz="1500"/>
          </a:p>
          <a:p>
            <a:pPr indent="-32385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Licensure </a:t>
            </a:r>
            <a:endParaRPr sz="1500"/>
          </a:p>
          <a:p>
            <a:pPr indent="-323850" lvl="1" marL="939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regulates the practice of dietetics </a:t>
            </a:r>
            <a:endParaRPr sz="1500"/>
          </a:p>
          <a:p>
            <a:pPr indent="-323850" lvl="1" marL="939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Majority of state require this</a:t>
            </a:r>
            <a:endParaRPr sz="1500"/>
          </a:p>
          <a:p>
            <a:pPr indent="-32385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Maintain continuing education </a:t>
            </a:r>
            <a:endParaRPr sz="1500"/>
          </a:p>
          <a:p>
            <a:pPr indent="-323850" lvl="1" marL="939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75 CPEU credits every 5 years. </a:t>
            </a:r>
            <a:endParaRPr sz="1500"/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014" y="4003973"/>
            <a:ext cx="3848911" cy="9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title"/>
          </p:nvPr>
        </p:nvSpPr>
        <p:spPr>
          <a:xfrm>
            <a:off x="311700" y="85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Required Science Courses </a:t>
            </a:r>
            <a:endParaRPr/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2545" y="1430357"/>
            <a:ext cx="3573142" cy="30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311700" y="1234440"/>
            <a:ext cx="465349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DPD Science Courses: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Basic Chemistry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Organic Chemistry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Biochemistry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Anatomy &amp; Physiology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Human Microbiology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311700" y="205100"/>
            <a:ext cx="8520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700"/>
              <a:t>Bachelor’s Programs with Degrees in Nutrition and Dietetics in NY </a:t>
            </a:r>
            <a:endParaRPr sz="2700"/>
          </a:p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311700" y="839675"/>
            <a:ext cx="34671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600"/>
              <a:t>LI/NYC </a:t>
            </a:r>
            <a:r>
              <a:rPr lang="en" sz="1600"/>
              <a:t>                                         </a:t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Herbert H. Lehman College, CUNY, Bronx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Brooklyn College, CUNY, Brooklyn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Long Island University Post, Brookville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Queens College</a:t>
            </a:r>
            <a:r>
              <a:rPr lang="en" sz="1400">
                <a:uFill>
                  <a:noFill/>
                </a:uFill>
                <a:hlinkClick r:id="rId7"/>
              </a:rPr>
              <a:t>, </a:t>
            </a: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CUNY, Flushing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Hunter College</a:t>
            </a:r>
            <a:r>
              <a:rPr lang="en" sz="1400">
                <a:uFill>
                  <a:noFill/>
                </a:uFill>
                <a:hlinkClick r:id="rId10"/>
              </a:rPr>
              <a:t>, </a:t>
            </a: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CUNY,</a:t>
            </a:r>
            <a:r>
              <a:rPr lang="en" sz="1400"/>
              <a:t> NYC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2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York University, </a:t>
            </a:r>
            <a:r>
              <a:rPr lang="en" sz="1400"/>
              <a:t>NYC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102" name="Google Shape;102;p7"/>
          <p:cNvSpPr txBox="1"/>
          <p:nvPr/>
        </p:nvSpPr>
        <p:spPr>
          <a:xfrm>
            <a:off x="4378750" y="839675"/>
            <a:ext cx="3913800" cy="3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b="1" i="0" lang="en" sz="16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Upstate, NY</a:t>
            </a:r>
            <a:endParaRPr b="1" i="0" sz="16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State University of New York at Oneonta, Oneonta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Buffalo State, SUNY, Buffalo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Plattsburgh State University of New York, Plattsburgh</a:t>
            </a:r>
            <a:endParaRPr b="0" i="0" sz="14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Rochester Institute of Technology, Rocheste</a:t>
            </a:r>
            <a:r>
              <a:rPr b="0" i="0" lang="en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endParaRPr b="0" i="0" sz="14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Cornell University, Ithaca</a:t>
            </a:r>
            <a:endParaRPr b="0" i="0" sz="14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Syracuse University, Syracuse</a:t>
            </a:r>
            <a:endParaRPr b="0" i="0" sz="14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Sage Colleges, Troy</a:t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82391" y="3563212"/>
            <a:ext cx="2305950" cy="14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Financial Support </a:t>
            </a:r>
            <a:endParaRPr/>
          </a:p>
        </p:txBody>
      </p:sp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311700" y="1234075"/>
            <a:ext cx="51768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Federal Supplemental Education Opportunity Grants (FSEOG), Pell Grants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Scholarships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Federal work study programs→ provides part-time jobs for undergraduate and graduate students to help pay for college tuition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Loans</a:t>
            </a: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532" y="1234082"/>
            <a:ext cx="3343800" cy="33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Ways To Prepare </a:t>
            </a:r>
            <a:endParaRPr/>
          </a:p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311700" y="1094675"/>
            <a:ext cx="54765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Receive an Academic High School diploma with a concentration in Math, Sciences etc. </a:t>
            </a:r>
            <a:endParaRPr sz="3500"/>
          </a:p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Overall GPA at least 3.0</a:t>
            </a:r>
            <a:endParaRPr sz="3500"/>
          </a:p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Take AP undergraduate courses in:</a:t>
            </a:r>
            <a:endParaRPr sz="3500"/>
          </a:p>
          <a:p>
            <a:pPr indent="-35083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Math</a:t>
            </a:r>
            <a:endParaRPr sz="3500"/>
          </a:p>
          <a:p>
            <a:pPr indent="-35083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Sciences</a:t>
            </a:r>
            <a:endParaRPr sz="3500"/>
          </a:p>
          <a:p>
            <a:pPr indent="-35083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Health </a:t>
            </a:r>
            <a:endParaRPr sz="3500"/>
          </a:p>
          <a:p>
            <a:pPr indent="-35083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English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571"/>
              <a:buNone/>
            </a:pPr>
            <a:r>
              <a:rPr b="1" lang="en" sz="3500"/>
              <a:t>Participate in Extracurricular Activities : </a:t>
            </a:r>
            <a:endParaRPr b="1" sz="3500"/>
          </a:p>
          <a:p>
            <a:pPr indent="-350836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School Clubs (Math, Science, International Club)</a:t>
            </a:r>
            <a:endParaRPr sz="3500"/>
          </a:p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Join the debate team</a:t>
            </a:r>
            <a:endParaRPr sz="3500"/>
          </a:p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Obtain leadership positions</a:t>
            </a:r>
            <a:endParaRPr sz="3500"/>
          </a:p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Become an elected member in a club </a:t>
            </a:r>
            <a:endParaRPr sz="3500"/>
          </a:p>
          <a:p>
            <a:pPr indent="-3508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Become captain of a sports team </a:t>
            </a:r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3688" y="895061"/>
            <a:ext cx="34612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