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569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302" r:id="rId6"/>
    <p:sldId id="289" r:id="rId7"/>
    <p:sldId id="286" r:id="rId8"/>
    <p:sldId id="316" r:id="rId9"/>
    <p:sldId id="31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/>
    <p:restoredTop sz="94665"/>
  </p:normalViewPr>
  <p:slideViewPr>
    <p:cSldViewPr snapToGrid="0">
      <p:cViewPr varScale="1">
        <p:scale>
          <a:sx n="119" d="100"/>
          <a:sy n="119" d="100"/>
        </p:scale>
        <p:origin x="2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D33ED-57CF-0140-94D9-B0D3F3D253B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E0EC13-FF05-0446-B08A-1B602ED4582D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CUNY Queens College Bachelor’s Degree in Nutrition and Dietetics </a:t>
          </a:r>
        </a:p>
      </dgm:t>
    </dgm:pt>
    <dgm:pt modelId="{FAD0B121-BB54-FB45-B936-B8847FC437E7}" type="parTrans" cxnId="{28D7282D-2A5F-F24C-961A-7125B333394F}">
      <dgm:prSet/>
      <dgm:spPr/>
      <dgm:t>
        <a:bodyPr/>
        <a:lstStyle/>
        <a:p>
          <a:endParaRPr lang="en-US"/>
        </a:p>
      </dgm:t>
    </dgm:pt>
    <dgm:pt modelId="{2482366C-DA55-FF4F-BEC3-978FE2400627}" type="sibTrans" cxnId="{28D7282D-2A5F-F24C-961A-7125B333394F}">
      <dgm:prSet/>
      <dgm:spPr/>
      <dgm:t>
        <a:bodyPr/>
        <a:lstStyle/>
        <a:p>
          <a:endParaRPr lang="en-US"/>
        </a:p>
      </dgm:t>
    </dgm:pt>
    <dgm:pt modelId="{392990CE-F3B0-4643-8F49-EBEA77691A49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Clinical rotation at Mount Sinai South Nassau Hospital</a:t>
          </a:r>
        </a:p>
      </dgm:t>
    </dgm:pt>
    <dgm:pt modelId="{F4773871-A321-674D-9874-41DA968EB077}" type="parTrans" cxnId="{6067FD00-45B3-0C42-AF74-E073CE2977B0}">
      <dgm:prSet/>
      <dgm:spPr/>
      <dgm:t>
        <a:bodyPr/>
        <a:lstStyle/>
        <a:p>
          <a:endParaRPr lang="en-US"/>
        </a:p>
      </dgm:t>
    </dgm:pt>
    <dgm:pt modelId="{26135C56-5230-8B47-B549-E57F036E9020}" type="sibTrans" cxnId="{6067FD00-45B3-0C42-AF74-E073CE2977B0}">
      <dgm:prSet/>
      <dgm:spPr/>
      <dgm:t>
        <a:bodyPr/>
        <a:lstStyle/>
        <a:p>
          <a:endParaRPr lang="en-US"/>
        </a:p>
      </dgm:t>
    </dgm:pt>
    <dgm:pt modelId="{10CF9DA5-C645-5449-A40F-50EA75D335A7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Critical Care MNT Concentration</a:t>
          </a:r>
        </a:p>
      </dgm:t>
    </dgm:pt>
    <dgm:pt modelId="{5CB1DA61-9B41-264A-B21A-84D9030313AB}" type="parTrans" cxnId="{12826932-BFF3-4742-9156-B98F74C3B962}">
      <dgm:prSet/>
      <dgm:spPr/>
      <dgm:t>
        <a:bodyPr/>
        <a:lstStyle/>
        <a:p>
          <a:endParaRPr lang="en-US"/>
        </a:p>
      </dgm:t>
    </dgm:pt>
    <dgm:pt modelId="{5D15C819-D13E-8447-8633-94CD9EFE0E3D}" type="sibTrans" cxnId="{12826932-BFF3-4742-9156-B98F74C3B962}">
      <dgm:prSet/>
      <dgm:spPr/>
      <dgm:t>
        <a:bodyPr/>
        <a:lstStyle/>
        <a:p>
          <a:endParaRPr lang="en-US"/>
        </a:p>
      </dgm:t>
    </dgm:pt>
    <dgm:pt modelId="{49568749-5085-0741-8154-EF3408FEF89C}" type="pres">
      <dgm:prSet presAssocID="{622D33ED-57CF-0140-94D9-B0D3F3D253B8}" presName="linearFlow" presStyleCnt="0">
        <dgm:presLayoutVars>
          <dgm:dir/>
          <dgm:resizeHandles val="exact"/>
        </dgm:presLayoutVars>
      </dgm:prSet>
      <dgm:spPr/>
    </dgm:pt>
    <dgm:pt modelId="{BFF65A8B-F4A3-644F-B0B5-2D18899D9F8D}" type="pres">
      <dgm:prSet presAssocID="{35E0EC13-FF05-0446-B08A-1B602ED4582D}" presName="composite" presStyleCnt="0"/>
      <dgm:spPr/>
    </dgm:pt>
    <dgm:pt modelId="{CDC6C518-4507-4B4D-B2BD-CFCDD7BB7730}" type="pres">
      <dgm:prSet presAssocID="{35E0EC13-FF05-0446-B08A-1B602ED4582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D3BBEC-34C3-9642-81F5-AFCA099879F4}" type="pres">
      <dgm:prSet presAssocID="{35E0EC13-FF05-0446-B08A-1B602ED4582D}" presName="txShp" presStyleLbl="node1" presStyleIdx="0" presStyleCnt="3">
        <dgm:presLayoutVars>
          <dgm:bulletEnabled val="1"/>
        </dgm:presLayoutVars>
      </dgm:prSet>
      <dgm:spPr/>
    </dgm:pt>
    <dgm:pt modelId="{F47B153C-5F87-8243-90DA-64612A1B267C}" type="pres">
      <dgm:prSet presAssocID="{2482366C-DA55-FF4F-BEC3-978FE2400627}" presName="spacing" presStyleCnt="0"/>
      <dgm:spPr/>
    </dgm:pt>
    <dgm:pt modelId="{11072B5E-E320-B641-BE12-EBA2992ADDEB}" type="pres">
      <dgm:prSet presAssocID="{392990CE-F3B0-4643-8F49-EBEA77691A49}" presName="composite" presStyleCnt="0"/>
      <dgm:spPr/>
    </dgm:pt>
    <dgm:pt modelId="{F66EF62A-2B65-4044-AE42-0089B758DEAA}" type="pres">
      <dgm:prSet presAssocID="{392990CE-F3B0-4643-8F49-EBEA77691A4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9DE712-3E9E-994D-BDB9-6C520FBC529D}" type="pres">
      <dgm:prSet presAssocID="{392990CE-F3B0-4643-8F49-EBEA77691A49}" presName="txShp" presStyleLbl="node1" presStyleIdx="1" presStyleCnt="3">
        <dgm:presLayoutVars>
          <dgm:bulletEnabled val="1"/>
        </dgm:presLayoutVars>
      </dgm:prSet>
      <dgm:spPr/>
    </dgm:pt>
    <dgm:pt modelId="{48318613-B0B4-F440-9331-4713C503DD61}" type="pres">
      <dgm:prSet presAssocID="{26135C56-5230-8B47-B549-E57F036E9020}" presName="spacing" presStyleCnt="0"/>
      <dgm:spPr/>
    </dgm:pt>
    <dgm:pt modelId="{56F0480A-8535-4249-837D-2BC2FB063D7D}" type="pres">
      <dgm:prSet presAssocID="{10CF9DA5-C645-5449-A40F-50EA75D335A7}" presName="composite" presStyleCnt="0"/>
      <dgm:spPr/>
    </dgm:pt>
    <dgm:pt modelId="{09283105-5434-0042-A0C6-1D7854DB8BAF}" type="pres">
      <dgm:prSet presAssocID="{10CF9DA5-C645-5449-A40F-50EA75D335A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FD0D87-2C86-BB4B-880B-4FA285CFB6BB}" type="pres">
      <dgm:prSet presAssocID="{10CF9DA5-C645-5449-A40F-50EA75D335A7}" presName="txShp" presStyleLbl="node1" presStyleIdx="2" presStyleCnt="3">
        <dgm:presLayoutVars>
          <dgm:bulletEnabled val="1"/>
        </dgm:presLayoutVars>
      </dgm:prSet>
      <dgm:spPr/>
    </dgm:pt>
  </dgm:ptLst>
  <dgm:cxnLst>
    <dgm:cxn modelId="{6067FD00-45B3-0C42-AF74-E073CE2977B0}" srcId="{622D33ED-57CF-0140-94D9-B0D3F3D253B8}" destId="{392990CE-F3B0-4643-8F49-EBEA77691A49}" srcOrd="1" destOrd="0" parTransId="{F4773871-A321-674D-9874-41DA968EB077}" sibTransId="{26135C56-5230-8B47-B549-E57F036E9020}"/>
    <dgm:cxn modelId="{28E7C21D-6957-1C4E-89A1-57578EDC6E9E}" type="presOf" srcId="{10CF9DA5-C645-5449-A40F-50EA75D335A7}" destId="{D6FD0D87-2C86-BB4B-880B-4FA285CFB6BB}" srcOrd="0" destOrd="0" presId="urn:microsoft.com/office/officeart/2005/8/layout/vList3"/>
    <dgm:cxn modelId="{28D7282D-2A5F-F24C-961A-7125B333394F}" srcId="{622D33ED-57CF-0140-94D9-B0D3F3D253B8}" destId="{35E0EC13-FF05-0446-B08A-1B602ED4582D}" srcOrd="0" destOrd="0" parTransId="{FAD0B121-BB54-FB45-B936-B8847FC437E7}" sibTransId="{2482366C-DA55-FF4F-BEC3-978FE2400627}"/>
    <dgm:cxn modelId="{833A512E-B55C-A846-A6FE-FBB1EC613B09}" type="presOf" srcId="{392990CE-F3B0-4643-8F49-EBEA77691A49}" destId="{649DE712-3E9E-994D-BDB9-6C520FBC529D}" srcOrd="0" destOrd="0" presId="urn:microsoft.com/office/officeart/2005/8/layout/vList3"/>
    <dgm:cxn modelId="{12826932-BFF3-4742-9156-B98F74C3B962}" srcId="{622D33ED-57CF-0140-94D9-B0D3F3D253B8}" destId="{10CF9DA5-C645-5449-A40F-50EA75D335A7}" srcOrd="2" destOrd="0" parTransId="{5CB1DA61-9B41-264A-B21A-84D9030313AB}" sibTransId="{5D15C819-D13E-8447-8633-94CD9EFE0E3D}"/>
    <dgm:cxn modelId="{C501B647-14CD-4E4C-8F9C-D2C89ADD9B01}" type="presOf" srcId="{622D33ED-57CF-0140-94D9-B0D3F3D253B8}" destId="{49568749-5085-0741-8154-EF3408FEF89C}" srcOrd="0" destOrd="0" presId="urn:microsoft.com/office/officeart/2005/8/layout/vList3"/>
    <dgm:cxn modelId="{D873C093-C6F9-D740-AD3F-AF0711DF83A3}" type="presOf" srcId="{35E0EC13-FF05-0446-B08A-1B602ED4582D}" destId="{37D3BBEC-34C3-9642-81F5-AFCA099879F4}" srcOrd="0" destOrd="0" presId="urn:microsoft.com/office/officeart/2005/8/layout/vList3"/>
    <dgm:cxn modelId="{11EBFCDC-B334-174B-92F5-212E26CB75D9}" type="presParOf" srcId="{49568749-5085-0741-8154-EF3408FEF89C}" destId="{BFF65A8B-F4A3-644F-B0B5-2D18899D9F8D}" srcOrd="0" destOrd="0" presId="urn:microsoft.com/office/officeart/2005/8/layout/vList3"/>
    <dgm:cxn modelId="{D20A7F6D-E7B4-5D43-BEB5-E68067DE667C}" type="presParOf" srcId="{BFF65A8B-F4A3-644F-B0B5-2D18899D9F8D}" destId="{CDC6C518-4507-4B4D-B2BD-CFCDD7BB7730}" srcOrd="0" destOrd="0" presId="urn:microsoft.com/office/officeart/2005/8/layout/vList3"/>
    <dgm:cxn modelId="{6CFB96F5-0167-C943-9E48-FBF3CC0085CE}" type="presParOf" srcId="{BFF65A8B-F4A3-644F-B0B5-2D18899D9F8D}" destId="{37D3BBEC-34C3-9642-81F5-AFCA099879F4}" srcOrd="1" destOrd="0" presId="urn:microsoft.com/office/officeart/2005/8/layout/vList3"/>
    <dgm:cxn modelId="{CBE56824-C2C4-1E42-AE11-BDC19BAF7016}" type="presParOf" srcId="{49568749-5085-0741-8154-EF3408FEF89C}" destId="{F47B153C-5F87-8243-90DA-64612A1B267C}" srcOrd="1" destOrd="0" presId="urn:microsoft.com/office/officeart/2005/8/layout/vList3"/>
    <dgm:cxn modelId="{94BBD10E-9463-FA45-9E53-AFCC02AA9DD6}" type="presParOf" srcId="{49568749-5085-0741-8154-EF3408FEF89C}" destId="{11072B5E-E320-B641-BE12-EBA2992ADDEB}" srcOrd="2" destOrd="0" presId="urn:microsoft.com/office/officeart/2005/8/layout/vList3"/>
    <dgm:cxn modelId="{D3D15B98-EBCD-D748-86EB-DFD497763E16}" type="presParOf" srcId="{11072B5E-E320-B641-BE12-EBA2992ADDEB}" destId="{F66EF62A-2B65-4044-AE42-0089B758DEAA}" srcOrd="0" destOrd="0" presId="urn:microsoft.com/office/officeart/2005/8/layout/vList3"/>
    <dgm:cxn modelId="{EA2514D5-228E-6A49-95CC-E411A0135A02}" type="presParOf" srcId="{11072B5E-E320-B641-BE12-EBA2992ADDEB}" destId="{649DE712-3E9E-994D-BDB9-6C520FBC529D}" srcOrd="1" destOrd="0" presId="urn:microsoft.com/office/officeart/2005/8/layout/vList3"/>
    <dgm:cxn modelId="{19E9B49E-9E5C-FC45-B29E-AAAF0EF53FB2}" type="presParOf" srcId="{49568749-5085-0741-8154-EF3408FEF89C}" destId="{48318613-B0B4-F440-9331-4713C503DD61}" srcOrd="3" destOrd="0" presId="urn:microsoft.com/office/officeart/2005/8/layout/vList3"/>
    <dgm:cxn modelId="{340CFBB3-D352-4544-9CDF-395DFA95B308}" type="presParOf" srcId="{49568749-5085-0741-8154-EF3408FEF89C}" destId="{56F0480A-8535-4249-837D-2BC2FB063D7D}" srcOrd="4" destOrd="0" presId="urn:microsoft.com/office/officeart/2005/8/layout/vList3"/>
    <dgm:cxn modelId="{29E6F19D-5F19-AD40-9A72-E4A847E12F4E}" type="presParOf" srcId="{56F0480A-8535-4249-837D-2BC2FB063D7D}" destId="{09283105-5434-0042-A0C6-1D7854DB8BAF}" srcOrd="0" destOrd="0" presId="urn:microsoft.com/office/officeart/2005/8/layout/vList3"/>
    <dgm:cxn modelId="{4C68A5F8-F599-3F4D-BAC5-637F7D2C4005}" type="presParOf" srcId="{56F0480A-8535-4249-837D-2BC2FB063D7D}" destId="{D6FD0D87-2C86-BB4B-880B-4FA285CFB6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43261-B632-1C48-8CA3-C734366DEE8A}" type="doc">
      <dgm:prSet loTypeId="urn:microsoft.com/office/officeart/2008/layout/VerticalCircle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955B35-683E-514E-8863-86EEC7AC9805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I would like to thank all of my preceptors throughout my internship experience for all of the knowledge and help you have provided me. I have learned so much from everyone and will use this in my practice when I become a dietitian.</a:t>
          </a:r>
        </a:p>
      </dgm:t>
    </dgm:pt>
    <dgm:pt modelId="{369598CB-2EAA-214C-8700-01503CA8418E}" type="parTrans" cxnId="{A7A5F9A1-741D-194F-8FAF-FFF2F438232B}">
      <dgm:prSet/>
      <dgm:spPr/>
      <dgm:t>
        <a:bodyPr/>
        <a:lstStyle/>
        <a:p>
          <a:endParaRPr lang="en-US"/>
        </a:p>
      </dgm:t>
    </dgm:pt>
    <dgm:pt modelId="{93677C39-92DD-0241-9EDF-D95E862C6BD0}" type="sibTrans" cxnId="{A7A5F9A1-741D-194F-8FAF-FFF2F438232B}">
      <dgm:prSet/>
      <dgm:spPr/>
      <dgm:t>
        <a:bodyPr/>
        <a:lstStyle/>
        <a:p>
          <a:endParaRPr lang="en-US"/>
        </a:p>
      </dgm:t>
    </dgm:pt>
    <dgm:pt modelId="{B229FB2E-A0EC-B348-869E-FBF471A4E2FA}" type="pres">
      <dgm:prSet presAssocID="{4B643261-B632-1C48-8CA3-C734366DEE8A}" presName="Name0" presStyleCnt="0">
        <dgm:presLayoutVars>
          <dgm:dir/>
        </dgm:presLayoutVars>
      </dgm:prSet>
      <dgm:spPr/>
    </dgm:pt>
    <dgm:pt modelId="{F2A97494-8A39-A646-A62F-12170DFBA4B7}" type="pres">
      <dgm:prSet presAssocID="{09955B35-683E-514E-8863-86EEC7AC9805}" presName="noChildren" presStyleCnt="0"/>
      <dgm:spPr/>
    </dgm:pt>
    <dgm:pt modelId="{E32B1692-58E3-E944-9E6E-B54D7EBADA3E}" type="pres">
      <dgm:prSet presAssocID="{09955B35-683E-514E-8863-86EEC7AC9805}" presName="gap" presStyleCnt="0"/>
      <dgm:spPr/>
    </dgm:pt>
    <dgm:pt modelId="{58B13439-1102-2D4B-AEBC-31AEDDB17B51}" type="pres">
      <dgm:prSet presAssocID="{09955B35-683E-514E-8863-86EEC7AC9805}" presName="medCircle2" presStyleLbl="vennNode1" presStyleIdx="0" presStyleCnt="1"/>
      <dgm:spPr/>
    </dgm:pt>
    <dgm:pt modelId="{7E0FB49F-10AD-1542-8225-1DB0E6562AF5}" type="pres">
      <dgm:prSet presAssocID="{09955B35-683E-514E-8863-86EEC7AC9805}" presName="txLvlOnly1" presStyleLbl="revTx" presStyleIdx="0" presStyleCnt="1"/>
      <dgm:spPr/>
    </dgm:pt>
  </dgm:ptLst>
  <dgm:cxnLst>
    <dgm:cxn modelId="{0136DE47-4C50-5540-AD46-4BD561C639C1}" type="presOf" srcId="{09955B35-683E-514E-8863-86EEC7AC9805}" destId="{7E0FB49F-10AD-1542-8225-1DB0E6562AF5}" srcOrd="0" destOrd="0" presId="urn:microsoft.com/office/officeart/2008/layout/VerticalCircleList"/>
    <dgm:cxn modelId="{A7A5F9A1-741D-194F-8FAF-FFF2F438232B}" srcId="{4B643261-B632-1C48-8CA3-C734366DEE8A}" destId="{09955B35-683E-514E-8863-86EEC7AC9805}" srcOrd="0" destOrd="0" parTransId="{369598CB-2EAA-214C-8700-01503CA8418E}" sibTransId="{93677C39-92DD-0241-9EDF-D95E862C6BD0}"/>
    <dgm:cxn modelId="{73CF7BF8-153E-EF4B-8630-87DE88F06FFD}" type="presOf" srcId="{4B643261-B632-1C48-8CA3-C734366DEE8A}" destId="{B229FB2E-A0EC-B348-869E-FBF471A4E2FA}" srcOrd="0" destOrd="0" presId="urn:microsoft.com/office/officeart/2008/layout/VerticalCircleList"/>
    <dgm:cxn modelId="{AC68CFE8-CFE2-3A4A-BAE0-B3B55844EDC0}" type="presParOf" srcId="{B229FB2E-A0EC-B348-869E-FBF471A4E2FA}" destId="{F2A97494-8A39-A646-A62F-12170DFBA4B7}" srcOrd="0" destOrd="0" presId="urn:microsoft.com/office/officeart/2008/layout/VerticalCircleList"/>
    <dgm:cxn modelId="{9F513425-6573-3042-A126-0F5B94F92B33}" type="presParOf" srcId="{F2A97494-8A39-A646-A62F-12170DFBA4B7}" destId="{E32B1692-58E3-E944-9E6E-B54D7EBADA3E}" srcOrd="0" destOrd="0" presId="urn:microsoft.com/office/officeart/2008/layout/VerticalCircleList"/>
    <dgm:cxn modelId="{72E47A64-C62E-A049-AA65-2B30E3E52165}" type="presParOf" srcId="{F2A97494-8A39-A646-A62F-12170DFBA4B7}" destId="{58B13439-1102-2D4B-AEBC-31AEDDB17B51}" srcOrd="1" destOrd="0" presId="urn:microsoft.com/office/officeart/2008/layout/VerticalCircleList"/>
    <dgm:cxn modelId="{1F5551B2-4CFF-7F45-BC30-DC00349C6D14}" type="presParOf" srcId="{F2A97494-8A39-A646-A62F-12170DFBA4B7}" destId="{7E0FB49F-10AD-1542-8225-1DB0E6562A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940E2A-C031-5647-A806-91E705318307}" type="doc">
      <dgm:prSet loTypeId="urn:microsoft.com/office/officeart/2008/layout/VerticalCircle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124603-AC1E-014A-BCCC-734903C505BF}">
      <dgm:prSet custT="1"/>
      <dgm:spPr/>
      <dgm:t>
        <a:bodyPr/>
        <a:lstStyle/>
        <a:p>
          <a:r>
            <a:rPr lang="en-US" sz="2000" dirty="0"/>
            <a:t>Describe the effects of probiotics on glycemic control in patients with Type 2 Diabetes (T2DM)</a:t>
          </a:r>
          <a:endParaRPr lang="en-US" sz="2000" dirty="0">
            <a:latin typeface="+mj-lt"/>
            <a:cs typeface="Calibri" panose="020F0502020204030204" pitchFamily="34" charset="0"/>
          </a:endParaRPr>
        </a:p>
      </dgm:t>
    </dgm:pt>
    <dgm:pt modelId="{B50A6DC8-F254-3942-B328-76CBA9E66CE6}" type="parTrans" cxnId="{DBBCC05C-3985-194A-9C33-D2F15A3F9C58}">
      <dgm:prSet/>
      <dgm:spPr/>
      <dgm:t>
        <a:bodyPr/>
        <a:lstStyle/>
        <a:p>
          <a:endParaRPr lang="en-US"/>
        </a:p>
      </dgm:t>
    </dgm:pt>
    <dgm:pt modelId="{E7438FC6-0D9B-4E4D-AFDD-6234906E5C0C}" type="sibTrans" cxnId="{DBBCC05C-3985-194A-9C33-D2F15A3F9C58}">
      <dgm:prSet/>
      <dgm:spPr/>
      <dgm:t>
        <a:bodyPr/>
        <a:lstStyle/>
        <a:p>
          <a:endParaRPr lang="en-US"/>
        </a:p>
      </dgm:t>
    </dgm:pt>
    <dgm:pt modelId="{9E405C24-ADBC-0C4C-9BA9-56B05BDDD933}">
      <dgm:prSet custT="1"/>
      <dgm:spPr/>
      <dgm:t>
        <a:bodyPr/>
        <a:lstStyle/>
        <a:p>
          <a:pPr>
            <a:buClr>
              <a:srgbClr val="4F81BD"/>
            </a:buClr>
            <a:buFont typeface="+mj-lt"/>
            <a:buAutoNum type="arabicPeriod"/>
          </a:pPr>
          <a:r>
            <a:rPr lang="en-US" sz="2000" dirty="0"/>
            <a:t>Discuss current evidenced-based research on T2DM and probiotics</a:t>
          </a:r>
        </a:p>
      </dgm:t>
    </dgm:pt>
    <dgm:pt modelId="{77EBB706-6BEB-C348-806A-CDF3EEC1C709}" type="parTrans" cxnId="{82DB3E97-62AF-F94A-A90A-4CAFCE6F76EE}">
      <dgm:prSet/>
      <dgm:spPr/>
      <dgm:t>
        <a:bodyPr/>
        <a:lstStyle/>
        <a:p>
          <a:endParaRPr lang="en-US"/>
        </a:p>
      </dgm:t>
    </dgm:pt>
    <dgm:pt modelId="{59F1477D-09CE-4E4A-9B9D-2C88A1D74B9E}" type="sibTrans" cxnId="{82DB3E97-62AF-F94A-A90A-4CAFCE6F76EE}">
      <dgm:prSet/>
      <dgm:spPr/>
      <dgm:t>
        <a:bodyPr/>
        <a:lstStyle/>
        <a:p>
          <a:endParaRPr lang="en-US"/>
        </a:p>
      </dgm:t>
    </dgm:pt>
    <dgm:pt modelId="{1563A5EE-33F0-0D48-B8F5-AA689C8A582F}">
      <dgm:prSet custT="1"/>
      <dgm:spPr/>
      <dgm:t>
        <a:bodyPr/>
        <a:lstStyle/>
        <a:p>
          <a:pPr>
            <a:buClr>
              <a:srgbClr val="4F81BD"/>
            </a:buClr>
            <a:buFont typeface="+mj-lt"/>
            <a:buAutoNum type="arabicPeriod"/>
          </a:pPr>
          <a:r>
            <a:rPr lang="en-US" sz="2000" dirty="0"/>
            <a:t>Explain how to apply the knowledge from this presentation into practice </a:t>
          </a:r>
        </a:p>
      </dgm:t>
    </dgm:pt>
    <dgm:pt modelId="{BD71C581-617C-B144-A0BB-407BF3F98104}" type="parTrans" cxnId="{5414AF93-A3D7-9741-9FE4-C817E21215D8}">
      <dgm:prSet/>
      <dgm:spPr/>
      <dgm:t>
        <a:bodyPr/>
        <a:lstStyle/>
        <a:p>
          <a:endParaRPr lang="en-US"/>
        </a:p>
      </dgm:t>
    </dgm:pt>
    <dgm:pt modelId="{2B1488C4-E858-E440-BB6B-5737FC13477F}" type="sibTrans" cxnId="{5414AF93-A3D7-9741-9FE4-C817E21215D8}">
      <dgm:prSet/>
      <dgm:spPr/>
      <dgm:t>
        <a:bodyPr/>
        <a:lstStyle/>
        <a:p>
          <a:endParaRPr lang="en-US"/>
        </a:p>
      </dgm:t>
    </dgm:pt>
    <dgm:pt modelId="{3B83D9CE-5082-6545-9140-89DCA0EE6510}" type="pres">
      <dgm:prSet presAssocID="{73940E2A-C031-5647-A806-91E705318307}" presName="Name0" presStyleCnt="0">
        <dgm:presLayoutVars>
          <dgm:dir/>
        </dgm:presLayoutVars>
      </dgm:prSet>
      <dgm:spPr/>
    </dgm:pt>
    <dgm:pt modelId="{69992182-80A4-4840-9DCB-2065F0C1E4A5}" type="pres">
      <dgm:prSet presAssocID="{2A124603-AC1E-014A-BCCC-734903C505BF}" presName="noChildren" presStyleCnt="0"/>
      <dgm:spPr/>
    </dgm:pt>
    <dgm:pt modelId="{C86CF0F6-B7E8-4A49-BFD6-92E798D0A5B6}" type="pres">
      <dgm:prSet presAssocID="{2A124603-AC1E-014A-BCCC-734903C505BF}" presName="gap" presStyleCnt="0"/>
      <dgm:spPr/>
    </dgm:pt>
    <dgm:pt modelId="{0335DA8F-FADA-E542-8348-F5930969DE51}" type="pres">
      <dgm:prSet presAssocID="{2A124603-AC1E-014A-BCCC-734903C505BF}" presName="medCircle2" presStyleLbl="vennNode1" presStyleIdx="0" presStyleCnt="3"/>
      <dgm:spPr/>
    </dgm:pt>
    <dgm:pt modelId="{A0C8DFC2-F2B9-4649-8314-D1A080ACB9FA}" type="pres">
      <dgm:prSet presAssocID="{2A124603-AC1E-014A-BCCC-734903C505BF}" presName="txLvlOnly1" presStyleLbl="revTx" presStyleIdx="0" presStyleCnt="3"/>
      <dgm:spPr/>
    </dgm:pt>
    <dgm:pt modelId="{9DCAF3EC-A4CB-1648-97E2-7C2EC36E8457}" type="pres">
      <dgm:prSet presAssocID="{9E405C24-ADBC-0C4C-9BA9-56B05BDDD933}" presName="noChildren" presStyleCnt="0"/>
      <dgm:spPr/>
    </dgm:pt>
    <dgm:pt modelId="{9EBCBFB1-8517-654B-864E-CA2CD9CEC871}" type="pres">
      <dgm:prSet presAssocID="{9E405C24-ADBC-0C4C-9BA9-56B05BDDD933}" presName="gap" presStyleCnt="0"/>
      <dgm:spPr/>
    </dgm:pt>
    <dgm:pt modelId="{7522C742-F16C-454D-BCAF-F3566D8DBB30}" type="pres">
      <dgm:prSet presAssocID="{9E405C24-ADBC-0C4C-9BA9-56B05BDDD933}" presName="medCircle2" presStyleLbl="vennNode1" presStyleIdx="1" presStyleCnt="3"/>
      <dgm:spPr/>
    </dgm:pt>
    <dgm:pt modelId="{369E4385-4DFE-164E-B2F0-28A63F676097}" type="pres">
      <dgm:prSet presAssocID="{9E405C24-ADBC-0C4C-9BA9-56B05BDDD933}" presName="txLvlOnly1" presStyleLbl="revTx" presStyleIdx="1" presStyleCnt="3"/>
      <dgm:spPr/>
    </dgm:pt>
    <dgm:pt modelId="{0B64F6D7-135F-3944-8E36-B8D7F9D1FE9B}" type="pres">
      <dgm:prSet presAssocID="{1563A5EE-33F0-0D48-B8F5-AA689C8A582F}" presName="noChildren" presStyleCnt="0"/>
      <dgm:spPr/>
    </dgm:pt>
    <dgm:pt modelId="{936616CB-CE9E-9E4C-B80D-CE562D2CAB44}" type="pres">
      <dgm:prSet presAssocID="{1563A5EE-33F0-0D48-B8F5-AA689C8A582F}" presName="gap" presStyleCnt="0"/>
      <dgm:spPr/>
    </dgm:pt>
    <dgm:pt modelId="{29421A5D-11D1-0F49-BEFF-4724160C0E1C}" type="pres">
      <dgm:prSet presAssocID="{1563A5EE-33F0-0D48-B8F5-AA689C8A582F}" presName="medCircle2" presStyleLbl="vennNode1" presStyleIdx="2" presStyleCnt="3"/>
      <dgm:spPr/>
    </dgm:pt>
    <dgm:pt modelId="{96034CFC-FFC5-6F41-8CD8-A5A1215C3C2D}" type="pres">
      <dgm:prSet presAssocID="{1563A5EE-33F0-0D48-B8F5-AA689C8A582F}" presName="txLvlOnly1" presStyleLbl="revTx" presStyleIdx="2" presStyleCnt="3"/>
      <dgm:spPr/>
    </dgm:pt>
  </dgm:ptLst>
  <dgm:cxnLst>
    <dgm:cxn modelId="{9B001856-6E91-EE4A-9296-D6BC3034D965}" type="presOf" srcId="{9E405C24-ADBC-0C4C-9BA9-56B05BDDD933}" destId="{369E4385-4DFE-164E-B2F0-28A63F676097}" srcOrd="0" destOrd="0" presId="urn:microsoft.com/office/officeart/2008/layout/VerticalCircleList"/>
    <dgm:cxn modelId="{DBBCC05C-3985-194A-9C33-D2F15A3F9C58}" srcId="{73940E2A-C031-5647-A806-91E705318307}" destId="{2A124603-AC1E-014A-BCCC-734903C505BF}" srcOrd="0" destOrd="0" parTransId="{B50A6DC8-F254-3942-B328-76CBA9E66CE6}" sibTransId="{E7438FC6-0D9B-4E4D-AFDD-6234906E5C0C}"/>
    <dgm:cxn modelId="{5414AF93-A3D7-9741-9FE4-C817E21215D8}" srcId="{73940E2A-C031-5647-A806-91E705318307}" destId="{1563A5EE-33F0-0D48-B8F5-AA689C8A582F}" srcOrd="2" destOrd="0" parTransId="{BD71C581-617C-B144-A0BB-407BF3F98104}" sibTransId="{2B1488C4-E858-E440-BB6B-5737FC13477F}"/>
    <dgm:cxn modelId="{82DB3E97-62AF-F94A-A90A-4CAFCE6F76EE}" srcId="{73940E2A-C031-5647-A806-91E705318307}" destId="{9E405C24-ADBC-0C4C-9BA9-56B05BDDD933}" srcOrd="1" destOrd="0" parTransId="{77EBB706-6BEB-C348-806A-CDF3EEC1C709}" sibTransId="{59F1477D-09CE-4E4A-9B9D-2C88A1D74B9E}"/>
    <dgm:cxn modelId="{901DAEA8-6236-8D47-BA53-57028A0275D4}" type="presOf" srcId="{1563A5EE-33F0-0D48-B8F5-AA689C8A582F}" destId="{96034CFC-FFC5-6F41-8CD8-A5A1215C3C2D}" srcOrd="0" destOrd="0" presId="urn:microsoft.com/office/officeart/2008/layout/VerticalCircleList"/>
    <dgm:cxn modelId="{DA1EBBAF-410F-D044-851A-D4A14E9E02BE}" type="presOf" srcId="{2A124603-AC1E-014A-BCCC-734903C505BF}" destId="{A0C8DFC2-F2B9-4649-8314-D1A080ACB9FA}" srcOrd="0" destOrd="0" presId="urn:microsoft.com/office/officeart/2008/layout/VerticalCircleList"/>
    <dgm:cxn modelId="{3B0DC6D9-F585-0746-95CC-E6A50646C1F8}" type="presOf" srcId="{73940E2A-C031-5647-A806-91E705318307}" destId="{3B83D9CE-5082-6545-9140-89DCA0EE6510}" srcOrd="0" destOrd="0" presId="urn:microsoft.com/office/officeart/2008/layout/VerticalCircleList"/>
    <dgm:cxn modelId="{291C684D-83B1-094B-8416-AC92EB6A1774}" type="presParOf" srcId="{3B83D9CE-5082-6545-9140-89DCA0EE6510}" destId="{69992182-80A4-4840-9DCB-2065F0C1E4A5}" srcOrd="0" destOrd="0" presId="urn:microsoft.com/office/officeart/2008/layout/VerticalCircleList"/>
    <dgm:cxn modelId="{A1C39E5D-087F-6E43-927E-D6B18B03D418}" type="presParOf" srcId="{69992182-80A4-4840-9DCB-2065F0C1E4A5}" destId="{C86CF0F6-B7E8-4A49-BFD6-92E798D0A5B6}" srcOrd="0" destOrd="0" presId="urn:microsoft.com/office/officeart/2008/layout/VerticalCircleList"/>
    <dgm:cxn modelId="{0EE5C971-E4C5-F144-A3F0-1BECB95C6DC0}" type="presParOf" srcId="{69992182-80A4-4840-9DCB-2065F0C1E4A5}" destId="{0335DA8F-FADA-E542-8348-F5930969DE51}" srcOrd="1" destOrd="0" presId="urn:microsoft.com/office/officeart/2008/layout/VerticalCircleList"/>
    <dgm:cxn modelId="{BE6DE483-6581-9440-9406-297BD995E5DB}" type="presParOf" srcId="{69992182-80A4-4840-9DCB-2065F0C1E4A5}" destId="{A0C8DFC2-F2B9-4649-8314-D1A080ACB9FA}" srcOrd="2" destOrd="0" presId="urn:microsoft.com/office/officeart/2008/layout/VerticalCircleList"/>
    <dgm:cxn modelId="{67361FA4-791E-8846-B627-9E73F297184B}" type="presParOf" srcId="{3B83D9CE-5082-6545-9140-89DCA0EE6510}" destId="{9DCAF3EC-A4CB-1648-97E2-7C2EC36E8457}" srcOrd="1" destOrd="0" presId="urn:microsoft.com/office/officeart/2008/layout/VerticalCircleList"/>
    <dgm:cxn modelId="{4652A7B2-CDB3-6743-AD00-0A96A544D2D6}" type="presParOf" srcId="{9DCAF3EC-A4CB-1648-97E2-7C2EC36E8457}" destId="{9EBCBFB1-8517-654B-864E-CA2CD9CEC871}" srcOrd="0" destOrd="0" presId="urn:microsoft.com/office/officeart/2008/layout/VerticalCircleList"/>
    <dgm:cxn modelId="{766CC3A4-036D-DC4C-931F-DF89408FC812}" type="presParOf" srcId="{9DCAF3EC-A4CB-1648-97E2-7C2EC36E8457}" destId="{7522C742-F16C-454D-BCAF-F3566D8DBB30}" srcOrd="1" destOrd="0" presId="urn:microsoft.com/office/officeart/2008/layout/VerticalCircleList"/>
    <dgm:cxn modelId="{3FBC7753-FC9D-D540-8EC3-699875EE2759}" type="presParOf" srcId="{9DCAF3EC-A4CB-1648-97E2-7C2EC36E8457}" destId="{369E4385-4DFE-164E-B2F0-28A63F676097}" srcOrd="2" destOrd="0" presId="urn:microsoft.com/office/officeart/2008/layout/VerticalCircleList"/>
    <dgm:cxn modelId="{15FC40AD-8D71-0C49-BC29-291986C21813}" type="presParOf" srcId="{3B83D9CE-5082-6545-9140-89DCA0EE6510}" destId="{0B64F6D7-135F-3944-8E36-B8D7F9D1FE9B}" srcOrd="2" destOrd="0" presId="urn:microsoft.com/office/officeart/2008/layout/VerticalCircleList"/>
    <dgm:cxn modelId="{27D498AB-A31C-5344-AD1D-0076E528CBF2}" type="presParOf" srcId="{0B64F6D7-135F-3944-8E36-B8D7F9D1FE9B}" destId="{936616CB-CE9E-9E4C-B80D-CE562D2CAB44}" srcOrd="0" destOrd="0" presId="urn:microsoft.com/office/officeart/2008/layout/VerticalCircleList"/>
    <dgm:cxn modelId="{67C3726C-B9FF-654A-B8C1-F40870008A0B}" type="presParOf" srcId="{0B64F6D7-135F-3944-8E36-B8D7F9D1FE9B}" destId="{29421A5D-11D1-0F49-BEFF-4724160C0E1C}" srcOrd="1" destOrd="0" presId="urn:microsoft.com/office/officeart/2008/layout/VerticalCircleList"/>
    <dgm:cxn modelId="{7F0DF6D3-F4D6-7F4A-979D-13302F34562B}" type="presParOf" srcId="{0B64F6D7-135F-3944-8E36-B8D7F9D1FE9B}" destId="{96034CFC-FFC5-6F41-8CD8-A5A1215C3C2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E6EC05-BB9C-A84E-901B-048D150686B6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5C9605-64AB-8548-BF93-2C9AB1156170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Evidence of Disclosure of Conflicts of Interest</a:t>
          </a:r>
        </a:p>
      </dgm:t>
    </dgm:pt>
    <dgm:pt modelId="{F1D7B0D4-5AF2-9942-BD14-DC416ABA28D4}" type="parTrans" cxnId="{8585EA09-FC07-2B44-8519-69CE22148BA0}">
      <dgm:prSet/>
      <dgm:spPr/>
      <dgm:t>
        <a:bodyPr/>
        <a:lstStyle/>
        <a:p>
          <a:endParaRPr lang="en-US"/>
        </a:p>
      </dgm:t>
    </dgm:pt>
    <dgm:pt modelId="{7B8E70C7-595A-EA4F-AF11-9B7B28549E5D}" type="sibTrans" cxnId="{8585EA09-FC07-2B44-8519-69CE22148BA0}">
      <dgm:prSet/>
      <dgm:spPr/>
      <dgm:t>
        <a:bodyPr/>
        <a:lstStyle/>
        <a:p>
          <a:endParaRPr lang="en-US"/>
        </a:p>
      </dgm:t>
    </dgm:pt>
    <dgm:pt modelId="{90FFDE3A-B0DD-B548-AC1E-F98669B6FCD7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I have no conflicts of interest including no sources of compensation related to the activities/materials</a:t>
          </a:r>
        </a:p>
      </dgm:t>
    </dgm:pt>
    <dgm:pt modelId="{69C707D1-0399-D347-B5CF-614425A32491}" type="parTrans" cxnId="{E46B5872-B7C9-B647-BA73-18D699845256}">
      <dgm:prSet/>
      <dgm:spPr/>
      <dgm:t>
        <a:bodyPr/>
        <a:lstStyle/>
        <a:p>
          <a:endParaRPr lang="en-US"/>
        </a:p>
      </dgm:t>
    </dgm:pt>
    <dgm:pt modelId="{17238C4D-2317-5A48-9536-9EDEB7C284D2}" type="sibTrans" cxnId="{E46B5872-B7C9-B647-BA73-18D699845256}">
      <dgm:prSet/>
      <dgm:spPr/>
      <dgm:t>
        <a:bodyPr/>
        <a:lstStyle/>
        <a:p>
          <a:endParaRPr lang="en-US"/>
        </a:p>
      </dgm:t>
    </dgm:pt>
    <dgm:pt modelId="{68F9DADB-F2C5-C74B-8DBC-4B97FCA07AB4}" type="pres">
      <dgm:prSet presAssocID="{9EE6EC05-BB9C-A84E-901B-048D150686B6}" presName="Name0" presStyleCnt="0">
        <dgm:presLayoutVars>
          <dgm:dir/>
          <dgm:resizeHandles val="exact"/>
        </dgm:presLayoutVars>
      </dgm:prSet>
      <dgm:spPr/>
    </dgm:pt>
    <dgm:pt modelId="{FD45E6CC-9B43-9349-BFDC-830408FDEDA6}" type="pres">
      <dgm:prSet presAssocID="{415C9605-64AB-8548-BF93-2C9AB1156170}" presName="composite" presStyleCnt="0"/>
      <dgm:spPr/>
    </dgm:pt>
    <dgm:pt modelId="{D901471C-D35E-0E44-B189-30486D362980}" type="pres">
      <dgm:prSet presAssocID="{415C9605-64AB-8548-BF93-2C9AB1156170}" presName="rect1" presStyleLbl="trAlignAcc1" presStyleIdx="0" presStyleCnt="2">
        <dgm:presLayoutVars>
          <dgm:bulletEnabled val="1"/>
        </dgm:presLayoutVars>
      </dgm:prSet>
      <dgm:spPr/>
    </dgm:pt>
    <dgm:pt modelId="{BA40DBFA-E4DD-9446-8B2A-5D0C84BA9943}" type="pres">
      <dgm:prSet presAssocID="{415C9605-64AB-8548-BF93-2C9AB1156170}" presName="rect2" presStyleLbl="fgImgPlace1" presStyleIdx="0" presStyleCnt="2"/>
      <dgm:spPr/>
    </dgm:pt>
    <dgm:pt modelId="{C8C348E8-820D-6F46-B0D8-ECEAD2C01B7F}" type="pres">
      <dgm:prSet presAssocID="{7B8E70C7-595A-EA4F-AF11-9B7B28549E5D}" presName="sibTrans" presStyleCnt="0"/>
      <dgm:spPr/>
    </dgm:pt>
    <dgm:pt modelId="{1525708F-C3AF-C941-AC54-12CD5D976DA0}" type="pres">
      <dgm:prSet presAssocID="{90FFDE3A-B0DD-B548-AC1E-F98669B6FCD7}" presName="composite" presStyleCnt="0"/>
      <dgm:spPr/>
    </dgm:pt>
    <dgm:pt modelId="{27BCA3A4-6FAE-C84F-A7A1-0031B2588798}" type="pres">
      <dgm:prSet presAssocID="{90FFDE3A-B0DD-B548-AC1E-F98669B6FCD7}" presName="rect1" presStyleLbl="trAlignAcc1" presStyleIdx="1" presStyleCnt="2">
        <dgm:presLayoutVars>
          <dgm:bulletEnabled val="1"/>
        </dgm:presLayoutVars>
      </dgm:prSet>
      <dgm:spPr/>
    </dgm:pt>
    <dgm:pt modelId="{C0C32E6C-D731-4247-BBFC-44749AC14834}" type="pres">
      <dgm:prSet presAssocID="{90FFDE3A-B0DD-B548-AC1E-F98669B6FCD7}" presName="rect2" presStyleLbl="fgImgPlace1" presStyleIdx="1" presStyleCnt="2"/>
      <dgm:spPr/>
    </dgm:pt>
  </dgm:ptLst>
  <dgm:cxnLst>
    <dgm:cxn modelId="{8585EA09-FC07-2B44-8519-69CE22148BA0}" srcId="{9EE6EC05-BB9C-A84E-901B-048D150686B6}" destId="{415C9605-64AB-8548-BF93-2C9AB1156170}" srcOrd="0" destOrd="0" parTransId="{F1D7B0D4-5AF2-9942-BD14-DC416ABA28D4}" sibTransId="{7B8E70C7-595A-EA4F-AF11-9B7B28549E5D}"/>
    <dgm:cxn modelId="{E46B5872-B7C9-B647-BA73-18D699845256}" srcId="{9EE6EC05-BB9C-A84E-901B-048D150686B6}" destId="{90FFDE3A-B0DD-B548-AC1E-F98669B6FCD7}" srcOrd="1" destOrd="0" parTransId="{69C707D1-0399-D347-B5CF-614425A32491}" sibTransId="{17238C4D-2317-5A48-9536-9EDEB7C284D2}"/>
    <dgm:cxn modelId="{53DBDCC1-C6FA-5742-B691-862B44CFBA59}" type="presOf" srcId="{415C9605-64AB-8548-BF93-2C9AB1156170}" destId="{D901471C-D35E-0E44-B189-30486D362980}" srcOrd="0" destOrd="0" presId="urn:microsoft.com/office/officeart/2008/layout/PictureStrips"/>
    <dgm:cxn modelId="{77C9FECE-C81E-9D4C-BB74-47CF84963E2F}" type="presOf" srcId="{9EE6EC05-BB9C-A84E-901B-048D150686B6}" destId="{68F9DADB-F2C5-C74B-8DBC-4B97FCA07AB4}" srcOrd="0" destOrd="0" presId="urn:microsoft.com/office/officeart/2008/layout/PictureStrips"/>
    <dgm:cxn modelId="{E4F7DFDA-C43C-924B-8ACB-0CBB98265D46}" type="presOf" srcId="{90FFDE3A-B0DD-B548-AC1E-F98669B6FCD7}" destId="{27BCA3A4-6FAE-C84F-A7A1-0031B2588798}" srcOrd="0" destOrd="0" presId="urn:microsoft.com/office/officeart/2008/layout/PictureStrips"/>
    <dgm:cxn modelId="{468709F9-1BB3-0147-A861-E9D0999FE6F9}" type="presParOf" srcId="{68F9DADB-F2C5-C74B-8DBC-4B97FCA07AB4}" destId="{FD45E6CC-9B43-9349-BFDC-830408FDEDA6}" srcOrd="0" destOrd="0" presId="urn:microsoft.com/office/officeart/2008/layout/PictureStrips"/>
    <dgm:cxn modelId="{4D3B1D30-D3B7-F844-9A8A-57415C96EC33}" type="presParOf" srcId="{FD45E6CC-9B43-9349-BFDC-830408FDEDA6}" destId="{D901471C-D35E-0E44-B189-30486D362980}" srcOrd="0" destOrd="0" presId="urn:microsoft.com/office/officeart/2008/layout/PictureStrips"/>
    <dgm:cxn modelId="{C68260EA-9715-9247-B734-0BE350495927}" type="presParOf" srcId="{FD45E6CC-9B43-9349-BFDC-830408FDEDA6}" destId="{BA40DBFA-E4DD-9446-8B2A-5D0C84BA9943}" srcOrd="1" destOrd="0" presId="urn:microsoft.com/office/officeart/2008/layout/PictureStrips"/>
    <dgm:cxn modelId="{348846E7-6C7F-2842-A89E-4336384652E5}" type="presParOf" srcId="{68F9DADB-F2C5-C74B-8DBC-4B97FCA07AB4}" destId="{C8C348E8-820D-6F46-B0D8-ECEAD2C01B7F}" srcOrd="1" destOrd="0" presId="urn:microsoft.com/office/officeart/2008/layout/PictureStrips"/>
    <dgm:cxn modelId="{9D634623-72A2-514E-B9A1-D6B6BAE4236D}" type="presParOf" srcId="{68F9DADB-F2C5-C74B-8DBC-4B97FCA07AB4}" destId="{1525708F-C3AF-C941-AC54-12CD5D976DA0}" srcOrd="2" destOrd="0" presId="urn:microsoft.com/office/officeart/2008/layout/PictureStrips"/>
    <dgm:cxn modelId="{7956BD4C-60F5-894C-86A6-CAAE156A774D}" type="presParOf" srcId="{1525708F-C3AF-C941-AC54-12CD5D976DA0}" destId="{27BCA3A4-6FAE-C84F-A7A1-0031B2588798}" srcOrd="0" destOrd="0" presId="urn:microsoft.com/office/officeart/2008/layout/PictureStrips"/>
    <dgm:cxn modelId="{6E35CB40-4CEB-D841-BD09-59842D2240B7}" type="presParOf" srcId="{1525708F-C3AF-C941-AC54-12CD5D976DA0}" destId="{C0C32E6C-D731-4247-BBFC-44749AC1483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6F0AC-BCE7-744D-96DE-48E51C23BC8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2CEAA7-6001-6A4E-A348-F0BE54CE3769}">
      <dgm:prSet custT="1"/>
      <dgm:spPr/>
      <dgm:t>
        <a:bodyPr/>
        <a:lstStyle/>
        <a:p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2EEA0A-3A71-5646-BFB4-E184C645B207}" type="parTrans" cxnId="{7EEB7A5C-70A3-2A4F-9033-DD0CD9B46B4E}">
      <dgm:prSet/>
      <dgm:spPr/>
      <dgm:t>
        <a:bodyPr/>
        <a:lstStyle/>
        <a:p>
          <a:endParaRPr lang="en-US"/>
        </a:p>
      </dgm:t>
    </dgm:pt>
    <dgm:pt modelId="{4FBEF25C-766C-B140-A9A6-ACD83FE6CC3A}" type="sibTrans" cxnId="{7EEB7A5C-70A3-2A4F-9033-DD0CD9B46B4E}">
      <dgm:prSet/>
      <dgm:spPr/>
      <dgm:t>
        <a:bodyPr/>
        <a:lstStyle/>
        <a:p>
          <a:endParaRPr lang="en-US"/>
        </a:p>
      </dgm:t>
    </dgm:pt>
    <dgm:pt modelId="{AEC7258E-020D-904A-8F64-71B5EF6A2255}">
      <dgm:prSet custT="1"/>
      <dgm:spPr/>
      <dgm:t>
        <a:bodyPr/>
        <a:lstStyle/>
        <a:p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8FFCAE-8AC1-1A4A-8692-8C967C6681FF}" type="parTrans" cxnId="{E44DCA7E-AA33-3449-B8D7-A88250767F45}">
      <dgm:prSet/>
      <dgm:spPr/>
      <dgm:t>
        <a:bodyPr/>
        <a:lstStyle/>
        <a:p>
          <a:endParaRPr lang="en-US"/>
        </a:p>
      </dgm:t>
    </dgm:pt>
    <dgm:pt modelId="{886599C0-D7FB-6F44-BFB2-A9F9ED7FEC44}" type="sibTrans" cxnId="{E44DCA7E-AA33-3449-B8D7-A88250767F45}">
      <dgm:prSet/>
      <dgm:spPr/>
      <dgm:t>
        <a:bodyPr/>
        <a:lstStyle/>
        <a:p>
          <a:endParaRPr lang="en-US"/>
        </a:p>
      </dgm:t>
    </dgm:pt>
    <dgm:pt modelId="{DE901B08-9AEA-F14F-B04E-C2D594956E0C}">
      <dgm:prSet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1.4 million Americans diagnosed with diabetes each year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B0B248-35FD-964B-A774-F90ED69C1E37}" type="parTrans" cxnId="{E29A0DB9-B634-754A-A73A-CBA0EB46FA4B}">
      <dgm:prSet/>
      <dgm:spPr/>
      <dgm:t>
        <a:bodyPr/>
        <a:lstStyle/>
        <a:p>
          <a:endParaRPr lang="en-US"/>
        </a:p>
      </dgm:t>
    </dgm:pt>
    <dgm:pt modelId="{01BBA61A-989E-D845-B67C-A6F2D3C8AF84}" type="sibTrans" cxnId="{E29A0DB9-B634-754A-A73A-CBA0EB46FA4B}">
      <dgm:prSet/>
      <dgm:spPr/>
      <dgm:t>
        <a:bodyPr/>
        <a:lstStyle/>
        <a:p>
          <a:endParaRPr lang="en-US"/>
        </a:p>
      </dgm:t>
    </dgm:pt>
    <dgm:pt modelId="{429FA133-F2CF-644B-8D32-CB0019C03D79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14.5%  American Indian/Alaskan Native</a:t>
          </a:r>
        </a:p>
      </dgm:t>
    </dgm:pt>
    <dgm:pt modelId="{2664B06F-C988-844B-B28D-F844835E038B}" type="parTrans" cxnId="{59AE24EF-7612-7C4D-8916-05A9618CB6C6}">
      <dgm:prSet/>
      <dgm:spPr/>
      <dgm:t>
        <a:bodyPr/>
        <a:lstStyle/>
        <a:p>
          <a:endParaRPr lang="en-US"/>
        </a:p>
      </dgm:t>
    </dgm:pt>
    <dgm:pt modelId="{96C42E00-C8DB-E84F-BB51-8AA2C65A85D3}" type="sibTrans" cxnId="{59AE24EF-7612-7C4D-8916-05A9618CB6C6}">
      <dgm:prSet/>
      <dgm:spPr/>
      <dgm:t>
        <a:bodyPr/>
        <a:lstStyle/>
        <a:p>
          <a:endParaRPr lang="en-US"/>
        </a:p>
      </dgm:t>
    </dgm:pt>
    <dgm:pt modelId="{9B46EAC0-662A-044E-B37A-70B7BFD99853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12.1%  non-Hispanic black</a:t>
          </a:r>
        </a:p>
      </dgm:t>
    </dgm:pt>
    <dgm:pt modelId="{5459A89D-FCA6-1541-B416-F54D70557A64}" type="parTrans" cxnId="{57DE995D-CC2E-6A40-A634-C39FB56BEBC6}">
      <dgm:prSet/>
      <dgm:spPr/>
      <dgm:t>
        <a:bodyPr/>
        <a:lstStyle/>
        <a:p>
          <a:endParaRPr lang="en-US"/>
        </a:p>
      </dgm:t>
    </dgm:pt>
    <dgm:pt modelId="{2DC23240-8914-9F44-B317-F42C58C843C3}" type="sibTrans" cxnId="{57DE995D-CC2E-6A40-A634-C39FB56BEBC6}">
      <dgm:prSet/>
      <dgm:spPr/>
      <dgm:t>
        <a:bodyPr/>
        <a:lstStyle/>
        <a:p>
          <a:endParaRPr lang="en-US"/>
        </a:p>
      </dgm:t>
    </dgm:pt>
    <dgm:pt modelId="{8926119D-29BE-494A-A294-3C71D3E4D428}">
      <dgm:prSet custT="1"/>
      <dgm:spPr/>
      <dgm:t>
        <a:bodyPr/>
        <a:lstStyle/>
        <a:p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C3B682-6858-4147-86BA-5A54163013F7}" type="sibTrans" cxnId="{4E5735C9-1644-DD4F-85B2-8E85722ACD99}">
      <dgm:prSet/>
      <dgm:spPr/>
      <dgm:t>
        <a:bodyPr/>
        <a:lstStyle/>
        <a:p>
          <a:endParaRPr lang="en-US"/>
        </a:p>
      </dgm:t>
    </dgm:pt>
    <dgm:pt modelId="{C2340C25-03DC-804E-80B2-D6B6FF072223}" type="parTrans" cxnId="{4E5735C9-1644-DD4F-85B2-8E85722ACD99}">
      <dgm:prSet/>
      <dgm:spPr/>
      <dgm:t>
        <a:bodyPr/>
        <a:lstStyle/>
        <a:p>
          <a:endParaRPr lang="en-US"/>
        </a:p>
      </dgm:t>
    </dgm:pt>
    <dgm:pt modelId="{1B31BE7C-218A-5A4E-867D-EA79DA22C544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11.8% Hispanic</a:t>
          </a:r>
        </a:p>
      </dgm:t>
    </dgm:pt>
    <dgm:pt modelId="{96C64202-29ED-5E48-84AF-EB0F87FCC08D}" type="parTrans" cxnId="{DF5AC588-CE2F-1A4A-B599-A0942906D21B}">
      <dgm:prSet/>
      <dgm:spPr/>
      <dgm:t>
        <a:bodyPr/>
        <a:lstStyle/>
        <a:p>
          <a:endParaRPr lang="en-US"/>
        </a:p>
      </dgm:t>
    </dgm:pt>
    <dgm:pt modelId="{84C7AB3C-C496-B940-9718-A079404C6943}" type="sibTrans" cxnId="{DF5AC588-CE2F-1A4A-B599-A0942906D21B}">
      <dgm:prSet/>
      <dgm:spPr/>
      <dgm:t>
        <a:bodyPr/>
        <a:lstStyle/>
        <a:p>
          <a:endParaRPr lang="en-US"/>
        </a:p>
      </dgm:t>
    </dgm:pt>
    <dgm:pt modelId="{1482EEFF-E9A5-F54B-9329-D33CA09263D7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9.5%  Asian American</a:t>
          </a:r>
        </a:p>
      </dgm:t>
    </dgm:pt>
    <dgm:pt modelId="{814A3ACE-23D2-1A4F-97C2-D98756F79DAD}" type="parTrans" cxnId="{4AE38060-D97B-FE40-AB04-C9000A0F9636}">
      <dgm:prSet/>
      <dgm:spPr/>
      <dgm:t>
        <a:bodyPr/>
        <a:lstStyle/>
        <a:p>
          <a:endParaRPr lang="en-US"/>
        </a:p>
      </dgm:t>
    </dgm:pt>
    <dgm:pt modelId="{0C1BB924-5F7C-0246-AC60-692FC68E58F0}" type="sibTrans" cxnId="{4AE38060-D97B-FE40-AB04-C9000A0F9636}">
      <dgm:prSet/>
      <dgm:spPr/>
      <dgm:t>
        <a:bodyPr/>
        <a:lstStyle/>
        <a:p>
          <a:endParaRPr lang="en-US"/>
        </a:p>
      </dgm:t>
    </dgm:pt>
    <dgm:pt modelId="{E1F1A165-FF85-A845-BDFC-B6ABE44EAC39}" type="pres">
      <dgm:prSet presAssocID="{2B56F0AC-BCE7-744D-96DE-48E51C23BC85}" presName="Name0" presStyleCnt="0">
        <dgm:presLayoutVars>
          <dgm:dir/>
          <dgm:resizeHandles val="exact"/>
        </dgm:presLayoutVars>
      </dgm:prSet>
      <dgm:spPr/>
    </dgm:pt>
    <dgm:pt modelId="{E24435B3-F315-E24B-A51A-37CB3AC71B77}" type="pres">
      <dgm:prSet presAssocID="{8926119D-29BE-494A-A294-3C71D3E4D428}" presName="node" presStyleLbl="node1" presStyleIdx="0" presStyleCnt="3">
        <dgm:presLayoutVars>
          <dgm:bulletEnabled val="1"/>
        </dgm:presLayoutVars>
      </dgm:prSet>
      <dgm:spPr/>
    </dgm:pt>
    <dgm:pt modelId="{A3B4D77A-62A9-7444-B0AA-4BB188E333C8}" type="pres">
      <dgm:prSet presAssocID="{60C3B682-6858-4147-86BA-5A54163013F7}" presName="sibTrans" presStyleCnt="0"/>
      <dgm:spPr/>
    </dgm:pt>
    <dgm:pt modelId="{4A1F0019-462D-F048-A112-AD0AAF8660EC}" type="pres">
      <dgm:prSet presAssocID="{622CEAA7-6001-6A4E-A348-F0BE54CE3769}" presName="node" presStyleLbl="node1" presStyleIdx="1" presStyleCnt="3">
        <dgm:presLayoutVars>
          <dgm:bulletEnabled val="1"/>
        </dgm:presLayoutVars>
      </dgm:prSet>
      <dgm:spPr/>
    </dgm:pt>
    <dgm:pt modelId="{7CEC2AD5-25B8-324D-A04B-6280282AD4F6}" type="pres">
      <dgm:prSet presAssocID="{4FBEF25C-766C-B140-A9A6-ACD83FE6CC3A}" presName="sibTrans" presStyleCnt="0"/>
      <dgm:spPr/>
    </dgm:pt>
    <dgm:pt modelId="{FFFBAA59-AF25-0441-91BD-8A4AB8F7C03F}" type="pres">
      <dgm:prSet presAssocID="{AEC7258E-020D-904A-8F64-71B5EF6A2255}" presName="node" presStyleLbl="node1" presStyleIdx="2" presStyleCnt="3">
        <dgm:presLayoutVars>
          <dgm:bulletEnabled val="1"/>
        </dgm:presLayoutVars>
      </dgm:prSet>
      <dgm:spPr/>
    </dgm:pt>
  </dgm:ptLst>
  <dgm:cxnLst>
    <dgm:cxn modelId="{9588C03C-7109-504B-A47E-5EF12E4F945E}" type="presOf" srcId="{DE901B08-9AEA-F14F-B04E-C2D594956E0C}" destId="{E24435B3-F315-E24B-A51A-37CB3AC71B77}" srcOrd="0" destOrd="1" presId="urn:microsoft.com/office/officeart/2005/8/layout/hList6"/>
    <dgm:cxn modelId="{9EC5ED3E-B6C1-C24A-AE99-DF51B193DBDF}" type="presOf" srcId="{1482EEFF-E9A5-F54B-9329-D33CA09263D7}" destId="{4A1F0019-462D-F048-A112-AD0AAF8660EC}" srcOrd="0" destOrd="2" presId="urn:microsoft.com/office/officeart/2005/8/layout/hList6"/>
    <dgm:cxn modelId="{621E6E56-584A-434C-9AEA-621D9F9900DB}" type="presOf" srcId="{622CEAA7-6001-6A4E-A348-F0BE54CE3769}" destId="{4A1F0019-462D-F048-A112-AD0AAF8660EC}" srcOrd="0" destOrd="0" presId="urn:microsoft.com/office/officeart/2005/8/layout/hList6"/>
    <dgm:cxn modelId="{7EEB7A5C-70A3-2A4F-9033-DD0CD9B46B4E}" srcId="{2B56F0AC-BCE7-744D-96DE-48E51C23BC85}" destId="{622CEAA7-6001-6A4E-A348-F0BE54CE3769}" srcOrd="1" destOrd="0" parTransId="{742EEA0A-3A71-5646-BFB4-E184C645B207}" sibTransId="{4FBEF25C-766C-B140-A9A6-ACD83FE6CC3A}"/>
    <dgm:cxn modelId="{57DE995D-CC2E-6A40-A634-C39FB56BEBC6}" srcId="{AEC7258E-020D-904A-8F64-71B5EF6A2255}" destId="{9B46EAC0-662A-044E-B37A-70B7BFD99853}" srcOrd="0" destOrd="0" parTransId="{5459A89D-FCA6-1541-B416-F54D70557A64}" sibTransId="{2DC23240-8914-9F44-B317-F42C58C843C3}"/>
    <dgm:cxn modelId="{4AE38060-D97B-FE40-AB04-C9000A0F9636}" srcId="{622CEAA7-6001-6A4E-A348-F0BE54CE3769}" destId="{1482EEFF-E9A5-F54B-9329-D33CA09263D7}" srcOrd="1" destOrd="0" parTransId="{814A3ACE-23D2-1A4F-97C2-D98756F79DAD}" sibTransId="{0C1BB924-5F7C-0246-AC60-692FC68E58F0}"/>
    <dgm:cxn modelId="{F8FCA165-9178-E945-9E54-E2DE0295E31A}" type="presOf" srcId="{2B56F0AC-BCE7-744D-96DE-48E51C23BC85}" destId="{E1F1A165-FF85-A845-BDFC-B6ABE44EAC39}" srcOrd="0" destOrd="0" presId="urn:microsoft.com/office/officeart/2005/8/layout/hList6"/>
    <dgm:cxn modelId="{BEA9E667-C2DF-7041-96B3-7035D47F04A7}" type="presOf" srcId="{AEC7258E-020D-904A-8F64-71B5EF6A2255}" destId="{FFFBAA59-AF25-0441-91BD-8A4AB8F7C03F}" srcOrd="0" destOrd="0" presId="urn:microsoft.com/office/officeart/2005/8/layout/hList6"/>
    <dgm:cxn modelId="{E44DCA7E-AA33-3449-B8D7-A88250767F45}" srcId="{2B56F0AC-BCE7-744D-96DE-48E51C23BC85}" destId="{AEC7258E-020D-904A-8F64-71B5EF6A2255}" srcOrd="2" destOrd="0" parTransId="{CE8FFCAE-8AC1-1A4A-8692-8C967C6681FF}" sibTransId="{886599C0-D7FB-6F44-BFB2-A9F9ED7FEC44}"/>
    <dgm:cxn modelId="{DF5AC588-CE2F-1A4A-B599-A0942906D21B}" srcId="{AEC7258E-020D-904A-8F64-71B5EF6A2255}" destId="{1B31BE7C-218A-5A4E-867D-EA79DA22C544}" srcOrd="1" destOrd="0" parTransId="{96C64202-29ED-5E48-84AF-EB0F87FCC08D}" sibTransId="{84C7AB3C-C496-B940-9718-A079404C6943}"/>
    <dgm:cxn modelId="{46429295-5DC5-1043-BBF0-921FBEA00FC3}" type="presOf" srcId="{8926119D-29BE-494A-A294-3C71D3E4D428}" destId="{E24435B3-F315-E24B-A51A-37CB3AC71B77}" srcOrd="0" destOrd="0" presId="urn:microsoft.com/office/officeart/2005/8/layout/hList6"/>
    <dgm:cxn modelId="{CF04BCB5-8FF4-B949-970E-684DD270BC4F}" type="presOf" srcId="{429FA133-F2CF-644B-8D32-CB0019C03D79}" destId="{4A1F0019-462D-F048-A112-AD0AAF8660EC}" srcOrd="0" destOrd="1" presId="urn:microsoft.com/office/officeart/2005/8/layout/hList6"/>
    <dgm:cxn modelId="{E29A0DB9-B634-754A-A73A-CBA0EB46FA4B}" srcId="{8926119D-29BE-494A-A294-3C71D3E4D428}" destId="{DE901B08-9AEA-F14F-B04E-C2D594956E0C}" srcOrd="0" destOrd="0" parTransId="{D8B0B248-35FD-964B-A774-F90ED69C1E37}" sibTransId="{01BBA61A-989E-D845-B67C-A6F2D3C8AF84}"/>
    <dgm:cxn modelId="{4E5735C9-1644-DD4F-85B2-8E85722ACD99}" srcId="{2B56F0AC-BCE7-744D-96DE-48E51C23BC85}" destId="{8926119D-29BE-494A-A294-3C71D3E4D428}" srcOrd="0" destOrd="0" parTransId="{C2340C25-03DC-804E-80B2-D6B6FF072223}" sibTransId="{60C3B682-6858-4147-86BA-5A54163013F7}"/>
    <dgm:cxn modelId="{6EF832CD-E6AA-F143-8A5B-5EE583F8AA7A}" type="presOf" srcId="{9B46EAC0-662A-044E-B37A-70B7BFD99853}" destId="{FFFBAA59-AF25-0441-91BD-8A4AB8F7C03F}" srcOrd="0" destOrd="1" presId="urn:microsoft.com/office/officeart/2005/8/layout/hList6"/>
    <dgm:cxn modelId="{59AE24EF-7612-7C4D-8916-05A9618CB6C6}" srcId="{622CEAA7-6001-6A4E-A348-F0BE54CE3769}" destId="{429FA133-F2CF-644B-8D32-CB0019C03D79}" srcOrd="0" destOrd="0" parTransId="{2664B06F-C988-844B-B28D-F844835E038B}" sibTransId="{96C42E00-C8DB-E84F-BB51-8AA2C65A85D3}"/>
    <dgm:cxn modelId="{9A4F85FF-85A2-D94E-96BE-6DD10EBD6458}" type="presOf" srcId="{1B31BE7C-218A-5A4E-867D-EA79DA22C544}" destId="{FFFBAA59-AF25-0441-91BD-8A4AB8F7C03F}" srcOrd="0" destOrd="2" presId="urn:microsoft.com/office/officeart/2005/8/layout/hList6"/>
    <dgm:cxn modelId="{FF736C41-4768-8340-BD52-5D7E201895E1}" type="presParOf" srcId="{E1F1A165-FF85-A845-BDFC-B6ABE44EAC39}" destId="{E24435B3-F315-E24B-A51A-37CB3AC71B77}" srcOrd="0" destOrd="0" presId="urn:microsoft.com/office/officeart/2005/8/layout/hList6"/>
    <dgm:cxn modelId="{4FA4FB46-AB39-4843-AA0A-DC9BFABFEF8D}" type="presParOf" srcId="{E1F1A165-FF85-A845-BDFC-B6ABE44EAC39}" destId="{A3B4D77A-62A9-7444-B0AA-4BB188E333C8}" srcOrd="1" destOrd="0" presId="urn:microsoft.com/office/officeart/2005/8/layout/hList6"/>
    <dgm:cxn modelId="{3006E3D2-B64A-8547-9637-39DCD2E76064}" type="presParOf" srcId="{E1F1A165-FF85-A845-BDFC-B6ABE44EAC39}" destId="{4A1F0019-462D-F048-A112-AD0AAF8660EC}" srcOrd="2" destOrd="0" presId="urn:microsoft.com/office/officeart/2005/8/layout/hList6"/>
    <dgm:cxn modelId="{61556C51-8524-8247-AC09-FE0F5251251C}" type="presParOf" srcId="{E1F1A165-FF85-A845-BDFC-B6ABE44EAC39}" destId="{7CEC2AD5-25B8-324D-A04B-6280282AD4F6}" srcOrd="3" destOrd="0" presId="urn:microsoft.com/office/officeart/2005/8/layout/hList6"/>
    <dgm:cxn modelId="{6DA84055-D621-C047-A523-ACA14541F117}" type="presParOf" srcId="{E1F1A165-FF85-A845-BDFC-B6ABE44EAC39}" destId="{FFFBAA59-AF25-0441-91BD-8A4AB8F7C03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8FB9C2-7930-A647-9C4B-D6EF410BE04D}" type="doc">
      <dgm:prSet loTypeId="urn:microsoft.com/office/officeart/2005/8/layout/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13C83-40C8-BF45-A5B9-91AD4170A88A}">
      <dgm:prSet custT="1"/>
      <dgm:spPr/>
      <dgm:t>
        <a:bodyPr/>
        <a:lstStyle/>
        <a:p>
          <a:r>
            <a:rPr lang="en-US" sz="2000" dirty="0">
              <a:latin typeface="+mn-lt"/>
            </a:rPr>
            <a:t>Evidence that supports probiotics have a beneficial effect on HbA1c, FBG, and HOMA-IR levels in people with T2DM</a:t>
          </a:r>
        </a:p>
      </dgm:t>
    </dgm:pt>
    <dgm:pt modelId="{E27582B0-D0E3-0647-8AB5-82DE1A2D15D2}" type="parTrans" cxnId="{EE0A23CA-80C6-CD40-B774-1BC5987FC9A5}">
      <dgm:prSet/>
      <dgm:spPr/>
      <dgm:t>
        <a:bodyPr/>
        <a:lstStyle/>
        <a:p>
          <a:endParaRPr lang="en-US"/>
        </a:p>
      </dgm:t>
    </dgm:pt>
    <dgm:pt modelId="{B15BFA34-08DB-364D-8D2D-37BE5E7B63B2}" type="sibTrans" cxnId="{EE0A23CA-80C6-CD40-B774-1BC5987FC9A5}">
      <dgm:prSet/>
      <dgm:spPr/>
      <dgm:t>
        <a:bodyPr/>
        <a:lstStyle/>
        <a:p>
          <a:endParaRPr lang="en-US"/>
        </a:p>
      </dgm:t>
    </dgm:pt>
    <dgm:pt modelId="{F3657B43-F46E-164E-A5A7-2F7B7A293A61}">
      <dgm:prSet custT="1"/>
      <dgm:spPr/>
      <dgm:t>
        <a:bodyPr/>
        <a:lstStyle/>
        <a:p>
          <a:r>
            <a:rPr lang="en-US" sz="2000" dirty="0">
              <a:latin typeface="+mn-lt"/>
            </a:rPr>
            <a:t>Long-term effects of probiotics along with which strains are optimal for management of T2DM </a:t>
          </a:r>
        </a:p>
      </dgm:t>
    </dgm:pt>
    <dgm:pt modelId="{3603CD7A-3DC4-6348-87C0-165703FD242A}" type="parTrans" cxnId="{5213F151-D4D9-F749-84FE-F2BF4A10C219}">
      <dgm:prSet/>
      <dgm:spPr/>
      <dgm:t>
        <a:bodyPr/>
        <a:lstStyle/>
        <a:p>
          <a:endParaRPr lang="en-US"/>
        </a:p>
      </dgm:t>
    </dgm:pt>
    <dgm:pt modelId="{9960AA67-4E3E-6A4E-B30A-C516073DFD96}" type="sibTrans" cxnId="{5213F151-D4D9-F749-84FE-F2BF4A10C219}">
      <dgm:prSet/>
      <dgm:spPr/>
      <dgm:t>
        <a:bodyPr/>
        <a:lstStyle/>
        <a:p>
          <a:endParaRPr lang="en-US"/>
        </a:p>
      </dgm:t>
    </dgm:pt>
    <dgm:pt modelId="{66325EB4-E2BB-1343-BE87-48ED995A13D3}">
      <dgm:prSet custT="1"/>
      <dgm:spPr/>
      <dgm:t>
        <a:bodyPr/>
        <a:lstStyle/>
        <a:p>
          <a:r>
            <a:rPr lang="en-US" sz="2000" dirty="0"/>
            <a:t>Probiotics along with Metformin are helpful in reducing FBS</a:t>
          </a:r>
          <a:endParaRPr lang="en-US" sz="2000" dirty="0">
            <a:latin typeface="+mn-lt"/>
          </a:endParaRPr>
        </a:p>
      </dgm:t>
    </dgm:pt>
    <dgm:pt modelId="{CBA66FF0-81CB-F541-BB6F-8A4EEBBAFDE9}" type="parTrans" cxnId="{F8828D31-2672-D44B-9CE3-F742CF934269}">
      <dgm:prSet/>
      <dgm:spPr/>
      <dgm:t>
        <a:bodyPr/>
        <a:lstStyle/>
        <a:p>
          <a:endParaRPr lang="en-US"/>
        </a:p>
      </dgm:t>
    </dgm:pt>
    <dgm:pt modelId="{D04FCCBC-4C1F-9F47-B83F-0C59153709F0}" type="sibTrans" cxnId="{F8828D31-2672-D44B-9CE3-F742CF934269}">
      <dgm:prSet/>
      <dgm:spPr/>
      <dgm:t>
        <a:bodyPr/>
        <a:lstStyle/>
        <a:p>
          <a:endParaRPr lang="en-US"/>
        </a:p>
      </dgm:t>
    </dgm:pt>
    <dgm:pt modelId="{652AD0A8-1B95-C640-94AF-3F6B16330398}">
      <dgm:prSet custT="1"/>
      <dgm:spPr/>
      <dgm:t>
        <a:bodyPr/>
        <a:lstStyle/>
        <a:p>
          <a:r>
            <a:rPr lang="en-US" sz="2000" dirty="0"/>
            <a:t>Factors affecting probiotic effectiveness: strain(s), health condition, duration of use, dose, and diet/lifestyle</a:t>
          </a:r>
        </a:p>
      </dgm:t>
    </dgm:pt>
    <dgm:pt modelId="{C8CE63AA-37D6-024E-9244-74EAECF32279}" type="parTrans" cxnId="{1509AE71-2F56-9B48-A3DF-9277B3F18DB6}">
      <dgm:prSet/>
      <dgm:spPr/>
      <dgm:t>
        <a:bodyPr/>
        <a:lstStyle/>
        <a:p>
          <a:endParaRPr lang="en-US"/>
        </a:p>
      </dgm:t>
    </dgm:pt>
    <dgm:pt modelId="{9F3EF436-84E1-B044-AA95-ADDA263D1E5C}" type="sibTrans" cxnId="{1509AE71-2F56-9B48-A3DF-9277B3F18DB6}">
      <dgm:prSet/>
      <dgm:spPr/>
      <dgm:t>
        <a:bodyPr/>
        <a:lstStyle/>
        <a:p>
          <a:endParaRPr lang="en-US"/>
        </a:p>
      </dgm:t>
    </dgm:pt>
    <dgm:pt modelId="{D097B336-BB45-6E48-86C8-D250C5731467}" type="pres">
      <dgm:prSet presAssocID="{7C8FB9C2-7930-A647-9C4B-D6EF410BE04D}" presName="Name0" presStyleCnt="0">
        <dgm:presLayoutVars>
          <dgm:dir/>
          <dgm:animLvl val="lvl"/>
          <dgm:resizeHandles val="exact"/>
        </dgm:presLayoutVars>
      </dgm:prSet>
      <dgm:spPr/>
    </dgm:pt>
    <dgm:pt modelId="{1CF6EB0C-DA6B-8B4D-BC18-FEC926300FB9}" type="pres">
      <dgm:prSet presAssocID="{652AD0A8-1B95-C640-94AF-3F6B16330398}" presName="boxAndChildren" presStyleCnt="0"/>
      <dgm:spPr/>
    </dgm:pt>
    <dgm:pt modelId="{F1C895A5-FCA6-224E-A170-DA3251C69F3E}" type="pres">
      <dgm:prSet presAssocID="{652AD0A8-1B95-C640-94AF-3F6B16330398}" presName="parentTextBox" presStyleLbl="node1" presStyleIdx="0" presStyleCnt="4"/>
      <dgm:spPr/>
    </dgm:pt>
    <dgm:pt modelId="{6A47519F-F570-B746-8EE4-77F2BEE68FD2}" type="pres">
      <dgm:prSet presAssocID="{D04FCCBC-4C1F-9F47-B83F-0C59153709F0}" presName="sp" presStyleCnt="0"/>
      <dgm:spPr/>
    </dgm:pt>
    <dgm:pt modelId="{3FC9215D-8BE6-DF43-B89C-394A9B810266}" type="pres">
      <dgm:prSet presAssocID="{66325EB4-E2BB-1343-BE87-48ED995A13D3}" presName="arrowAndChildren" presStyleCnt="0"/>
      <dgm:spPr/>
    </dgm:pt>
    <dgm:pt modelId="{84E8BE91-4B1C-6D43-8792-C53963BF01AA}" type="pres">
      <dgm:prSet presAssocID="{66325EB4-E2BB-1343-BE87-48ED995A13D3}" presName="parentTextArrow" presStyleLbl="node1" presStyleIdx="1" presStyleCnt="4"/>
      <dgm:spPr/>
    </dgm:pt>
    <dgm:pt modelId="{9EB658B5-E9FD-2B4C-8002-E741A242BAE2}" type="pres">
      <dgm:prSet presAssocID="{9960AA67-4E3E-6A4E-B30A-C516073DFD96}" presName="sp" presStyleCnt="0"/>
      <dgm:spPr/>
    </dgm:pt>
    <dgm:pt modelId="{A7D0769B-358E-FC4D-ACE6-EEAC6E7F9ACC}" type="pres">
      <dgm:prSet presAssocID="{F3657B43-F46E-164E-A5A7-2F7B7A293A61}" presName="arrowAndChildren" presStyleCnt="0"/>
      <dgm:spPr/>
    </dgm:pt>
    <dgm:pt modelId="{287D1755-1499-5541-8F20-531318BDB1D0}" type="pres">
      <dgm:prSet presAssocID="{F3657B43-F46E-164E-A5A7-2F7B7A293A61}" presName="parentTextArrow" presStyleLbl="node1" presStyleIdx="2" presStyleCnt="4"/>
      <dgm:spPr/>
    </dgm:pt>
    <dgm:pt modelId="{DB7C343E-2DFD-CB4F-9E09-0665431EB6AF}" type="pres">
      <dgm:prSet presAssocID="{B15BFA34-08DB-364D-8D2D-37BE5E7B63B2}" presName="sp" presStyleCnt="0"/>
      <dgm:spPr/>
    </dgm:pt>
    <dgm:pt modelId="{A3E9F3D9-BFD3-9A44-9DA6-FA850EEA0FA4}" type="pres">
      <dgm:prSet presAssocID="{7B413C83-40C8-BF45-A5B9-91AD4170A88A}" presName="arrowAndChildren" presStyleCnt="0"/>
      <dgm:spPr/>
    </dgm:pt>
    <dgm:pt modelId="{B65646BF-A7C4-9543-B93C-96810CBB3FA2}" type="pres">
      <dgm:prSet presAssocID="{7B413C83-40C8-BF45-A5B9-91AD4170A88A}" presName="parentTextArrow" presStyleLbl="node1" presStyleIdx="3" presStyleCnt="4" custScaleY="123866"/>
      <dgm:spPr/>
    </dgm:pt>
  </dgm:ptLst>
  <dgm:cxnLst>
    <dgm:cxn modelId="{D23E9300-7A33-ED49-97E0-A12900ECE319}" type="presOf" srcId="{F3657B43-F46E-164E-A5A7-2F7B7A293A61}" destId="{287D1755-1499-5541-8F20-531318BDB1D0}" srcOrd="0" destOrd="0" presId="urn:microsoft.com/office/officeart/2005/8/layout/process4"/>
    <dgm:cxn modelId="{F8828D31-2672-D44B-9CE3-F742CF934269}" srcId="{7C8FB9C2-7930-A647-9C4B-D6EF410BE04D}" destId="{66325EB4-E2BB-1343-BE87-48ED995A13D3}" srcOrd="2" destOrd="0" parTransId="{CBA66FF0-81CB-F541-BB6F-8A4EEBBAFDE9}" sibTransId="{D04FCCBC-4C1F-9F47-B83F-0C59153709F0}"/>
    <dgm:cxn modelId="{5213F151-D4D9-F749-84FE-F2BF4A10C219}" srcId="{7C8FB9C2-7930-A647-9C4B-D6EF410BE04D}" destId="{F3657B43-F46E-164E-A5A7-2F7B7A293A61}" srcOrd="1" destOrd="0" parTransId="{3603CD7A-3DC4-6348-87C0-165703FD242A}" sibTransId="{9960AA67-4E3E-6A4E-B30A-C516073DFD96}"/>
    <dgm:cxn modelId="{1509AE71-2F56-9B48-A3DF-9277B3F18DB6}" srcId="{7C8FB9C2-7930-A647-9C4B-D6EF410BE04D}" destId="{652AD0A8-1B95-C640-94AF-3F6B16330398}" srcOrd="3" destOrd="0" parTransId="{C8CE63AA-37D6-024E-9244-74EAECF32279}" sibTransId="{9F3EF436-84E1-B044-AA95-ADDA263D1E5C}"/>
    <dgm:cxn modelId="{4F8CE47A-71C5-E040-BAF3-5135CC2558D8}" type="presOf" srcId="{7C8FB9C2-7930-A647-9C4B-D6EF410BE04D}" destId="{D097B336-BB45-6E48-86C8-D250C5731467}" srcOrd="0" destOrd="0" presId="urn:microsoft.com/office/officeart/2005/8/layout/process4"/>
    <dgm:cxn modelId="{D430FDA2-E434-6C44-9335-93B7A0B66B3A}" type="presOf" srcId="{7B413C83-40C8-BF45-A5B9-91AD4170A88A}" destId="{B65646BF-A7C4-9543-B93C-96810CBB3FA2}" srcOrd="0" destOrd="0" presId="urn:microsoft.com/office/officeart/2005/8/layout/process4"/>
    <dgm:cxn modelId="{0EBD86B9-F88D-B94F-811A-F1A765131CB1}" type="presOf" srcId="{66325EB4-E2BB-1343-BE87-48ED995A13D3}" destId="{84E8BE91-4B1C-6D43-8792-C53963BF01AA}" srcOrd="0" destOrd="0" presId="urn:microsoft.com/office/officeart/2005/8/layout/process4"/>
    <dgm:cxn modelId="{EE0A23CA-80C6-CD40-B774-1BC5987FC9A5}" srcId="{7C8FB9C2-7930-A647-9C4B-D6EF410BE04D}" destId="{7B413C83-40C8-BF45-A5B9-91AD4170A88A}" srcOrd="0" destOrd="0" parTransId="{E27582B0-D0E3-0647-8AB5-82DE1A2D15D2}" sibTransId="{B15BFA34-08DB-364D-8D2D-37BE5E7B63B2}"/>
    <dgm:cxn modelId="{FB0218FC-C7A4-5646-9017-055C4976C5CB}" type="presOf" srcId="{652AD0A8-1B95-C640-94AF-3F6B16330398}" destId="{F1C895A5-FCA6-224E-A170-DA3251C69F3E}" srcOrd="0" destOrd="0" presId="urn:microsoft.com/office/officeart/2005/8/layout/process4"/>
    <dgm:cxn modelId="{50781855-9509-7B4E-B114-3FFF53DBB55E}" type="presParOf" srcId="{D097B336-BB45-6E48-86C8-D250C5731467}" destId="{1CF6EB0C-DA6B-8B4D-BC18-FEC926300FB9}" srcOrd="0" destOrd="0" presId="urn:microsoft.com/office/officeart/2005/8/layout/process4"/>
    <dgm:cxn modelId="{E2B01C63-ACAB-7A4A-894D-E5E0CAB1D305}" type="presParOf" srcId="{1CF6EB0C-DA6B-8B4D-BC18-FEC926300FB9}" destId="{F1C895A5-FCA6-224E-A170-DA3251C69F3E}" srcOrd="0" destOrd="0" presId="urn:microsoft.com/office/officeart/2005/8/layout/process4"/>
    <dgm:cxn modelId="{2F487BBB-BEE2-0D4E-BE7C-935593E0E0CF}" type="presParOf" srcId="{D097B336-BB45-6E48-86C8-D250C5731467}" destId="{6A47519F-F570-B746-8EE4-77F2BEE68FD2}" srcOrd="1" destOrd="0" presId="urn:microsoft.com/office/officeart/2005/8/layout/process4"/>
    <dgm:cxn modelId="{3A9DE1C7-B25A-214B-B959-71B45489E60D}" type="presParOf" srcId="{D097B336-BB45-6E48-86C8-D250C5731467}" destId="{3FC9215D-8BE6-DF43-B89C-394A9B810266}" srcOrd="2" destOrd="0" presId="urn:microsoft.com/office/officeart/2005/8/layout/process4"/>
    <dgm:cxn modelId="{72132F9F-718B-8D4B-97E7-FB8AE2421051}" type="presParOf" srcId="{3FC9215D-8BE6-DF43-B89C-394A9B810266}" destId="{84E8BE91-4B1C-6D43-8792-C53963BF01AA}" srcOrd="0" destOrd="0" presId="urn:microsoft.com/office/officeart/2005/8/layout/process4"/>
    <dgm:cxn modelId="{338F911B-9DB0-104F-8AD6-200E7D1270D6}" type="presParOf" srcId="{D097B336-BB45-6E48-86C8-D250C5731467}" destId="{9EB658B5-E9FD-2B4C-8002-E741A242BAE2}" srcOrd="3" destOrd="0" presId="urn:microsoft.com/office/officeart/2005/8/layout/process4"/>
    <dgm:cxn modelId="{D6E737D1-DBDE-FE4A-BF7D-13EAF85081D8}" type="presParOf" srcId="{D097B336-BB45-6E48-86C8-D250C5731467}" destId="{A7D0769B-358E-FC4D-ACE6-EEAC6E7F9ACC}" srcOrd="4" destOrd="0" presId="urn:microsoft.com/office/officeart/2005/8/layout/process4"/>
    <dgm:cxn modelId="{784714CE-914F-A44D-A37B-F9079BF3174B}" type="presParOf" srcId="{A7D0769B-358E-FC4D-ACE6-EEAC6E7F9ACC}" destId="{287D1755-1499-5541-8F20-531318BDB1D0}" srcOrd="0" destOrd="0" presId="urn:microsoft.com/office/officeart/2005/8/layout/process4"/>
    <dgm:cxn modelId="{60246058-A0B8-D94F-9DA7-488BFAB6ABF2}" type="presParOf" srcId="{D097B336-BB45-6E48-86C8-D250C5731467}" destId="{DB7C343E-2DFD-CB4F-9E09-0665431EB6AF}" srcOrd="5" destOrd="0" presId="urn:microsoft.com/office/officeart/2005/8/layout/process4"/>
    <dgm:cxn modelId="{A32E4689-6540-3042-B4F1-CC466A3EF5B6}" type="presParOf" srcId="{D097B336-BB45-6E48-86C8-D250C5731467}" destId="{A3E9F3D9-BFD3-9A44-9DA6-FA850EEA0FA4}" srcOrd="6" destOrd="0" presId="urn:microsoft.com/office/officeart/2005/8/layout/process4"/>
    <dgm:cxn modelId="{76EE898B-DABD-994E-A5D9-33197DD78F72}" type="presParOf" srcId="{A3E9F3D9-BFD3-9A44-9DA6-FA850EEA0FA4}" destId="{B65646BF-A7C4-9543-B93C-96810CBB3F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7B02F6-AEBA-8D4A-B5AC-E209D414545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7BB65B-2C46-DF4C-B691-5668559E2D5A}">
      <dgm:prSet custT="1"/>
      <dgm:spPr/>
      <dgm:t>
        <a:bodyPr/>
        <a:lstStyle/>
        <a:p>
          <a:endParaRPr lang="en-US" sz="2000" dirty="0"/>
        </a:p>
      </dgm:t>
    </dgm:pt>
    <dgm:pt modelId="{C407B993-22B5-BD4C-AA4E-C74EB8B4DA58}" type="parTrans" cxnId="{60C46878-A4CC-D045-8A44-0E7E0C3163D5}">
      <dgm:prSet/>
      <dgm:spPr/>
      <dgm:t>
        <a:bodyPr/>
        <a:lstStyle/>
        <a:p>
          <a:endParaRPr lang="en-US"/>
        </a:p>
      </dgm:t>
    </dgm:pt>
    <dgm:pt modelId="{D29E15DB-CD76-C042-B2AB-01F446F74A55}" type="sibTrans" cxnId="{60C46878-A4CC-D045-8A44-0E7E0C3163D5}">
      <dgm:prSet/>
      <dgm:spPr/>
      <dgm:t>
        <a:bodyPr/>
        <a:lstStyle/>
        <a:p>
          <a:endParaRPr lang="en-US"/>
        </a:p>
      </dgm:t>
    </dgm:pt>
    <dgm:pt modelId="{5EA22B4F-10EE-E44E-A367-465B10BD7B36}">
      <dgm:prSet custT="1"/>
      <dgm:spPr/>
      <dgm:t>
        <a:bodyPr/>
        <a:lstStyle/>
        <a:p>
          <a:endParaRPr lang="en-US" sz="2000" dirty="0"/>
        </a:p>
      </dgm:t>
    </dgm:pt>
    <dgm:pt modelId="{8D10790C-B6C7-754D-A380-4A23819462CF}" type="parTrans" cxnId="{38DC38BD-C440-A942-8C5E-D1B1E9971A43}">
      <dgm:prSet/>
      <dgm:spPr/>
      <dgm:t>
        <a:bodyPr/>
        <a:lstStyle/>
        <a:p>
          <a:endParaRPr lang="en-US"/>
        </a:p>
      </dgm:t>
    </dgm:pt>
    <dgm:pt modelId="{7A3C4B3E-7797-584F-A35D-73229C8E0B48}" type="sibTrans" cxnId="{38DC38BD-C440-A942-8C5E-D1B1E9971A43}">
      <dgm:prSet/>
      <dgm:spPr/>
      <dgm:t>
        <a:bodyPr/>
        <a:lstStyle/>
        <a:p>
          <a:endParaRPr lang="en-US"/>
        </a:p>
      </dgm:t>
    </dgm:pt>
    <dgm:pt modelId="{16C1BAC3-4563-CB4C-A3C7-92C5E84919DF}">
      <dgm:prSet custT="1"/>
      <dgm:spPr/>
      <dgm:t>
        <a:bodyPr/>
        <a:lstStyle/>
        <a:p>
          <a:endParaRPr lang="en-US" sz="2000" dirty="0"/>
        </a:p>
      </dgm:t>
    </dgm:pt>
    <dgm:pt modelId="{2D8762AE-B898-7848-BB21-4A63D3DED35F}" type="parTrans" cxnId="{761A32FB-35D2-2448-89E8-C8F4F7D125D9}">
      <dgm:prSet/>
      <dgm:spPr/>
      <dgm:t>
        <a:bodyPr/>
        <a:lstStyle/>
        <a:p>
          <a:endParaRPr lang="en-US"/>
        </a:p>
      </dgm:t>
    </dgm:pt>
    <dgm:pt modelId="{D67F4F20-FB29-484B-AF33-C7150B0BC798}" type="sibTrans" cxnId="{761A32FB-35D2-2448-89E8-C8F4F7D125D9}">
      <dgm:prSet/>
      <dgm:spPr/>
      <dgm:t>
        <a:bodyPr/>
        <a:lstStyle/>
        <a:p>
          <a:endParaRPr lang="en-US"/>
        </a:p>
      </dgm:t>
    </dgm:pt>
    <dgm:pt modelId="{E76C2478-2428-3A4D-BF14-E5EB8BA7CB26}">
      <dgm:prSet custT="1"/>
      <dgm:spPr/>
      <dgm:t>
        <a:bodyPr/>
        <a:lstStyle/>
        <a:p>
          <a:endParaRPr lang="en-US" sz="2000" dirty="0"/>
        </a:p>
      </dgm:t>
    </dgm:pt>
    <dgm:pt modelId="{EF507401-AA6B-7344-BF3C-CEC19CC823ED}" type="parTrans" cxnId="{DB26D563-8255-CE40-88E4-2CF2B2EA7A6C}">
      <dgm:prSet/>
      <dgm:spPr/>
      <dgm:t>
        <a:bodyPr/>
        <a:lstStyle/>
        <a:p>
          <a:endParaRPr lang="en-US"/>
        </a:p>
      </dgm:t>
    </dgm:pt>
    <dgm:pt modelId="{2810A132-1B7A-F34E-A683-4C0F317D7D43}" type="sibTrans" cxnId="{DB26D563-8255-CE40-88E4-2CF2B2EA7A6C}">
      <dgm:prSet/>
      <dgm:spPr/>
      <dgm:t>
        <a:bodyPr/>
        <a:lstStyle/>
        <a:p>
          <a:endParaRPr lang="en-US"/>
        </a:p>
      </dgm:t>
    </dgm:pt>
    <dgm:pt modelId="{C5332634-D6B6-284F-90F6-F35D93EABC38}">
      <dgm:prSet custT="1"/>
      <dgm:spPr/>
      <dgm:t>
        <a:bodyPr/>
        <a:lstStyle/>
        <a:p>
          <a:r>
            <a:rPr lang="en-US" sz="2000" dirty="0"/>
            <a:t>Food first – Suggest incorporating probiotic rich foods daily into the diet</a:t>
          </a:r>
        </a:p>
      </dgm:t>
    </dgm:pt>
    <dgm:pt modelId="{10E89965-18DC-6446-A11D-E3DED725C15C}" type="parTrans" cxnId="{92BCE798-5B50-2846-BD53-BB7D456D330C}">
      <dgm:prSet/>
      <dgm:spPr/>
      <dgm:t>
        <a:bodyPr/>
        <a:lstStyle/>
        <a:p>
          <a:endParaRPr lang="en-US"/>
        </a:p>
      </dgm:t>
    </dgm:pt>
    <dgm:pt modelId="{86E9FB3C-DDF7-B849-B024-32CDA70CA5F1}" type="sibTrans" cxnId="{92BCE798-5B50-2846-BD53-BB7D456D330C}">
      <dgm:prSet/>
      <dgm:spPr/>
      <dgm:t>
        <a:bodyPr/>
        <a:lstStyle/>
        <a:p>
          <a:endParaRPr lang="en-US"/>
        </a:p>
      </dgm:t>
    </dgm:pt>
    <dgm:pt modelId="{251B5A70-8BB8-6645-B23F-588020C1E6DF}">
      <dgm:prSet custT="1"/>
      <dgm:spPr/>
      <dgm:t>
        <a:bodyPr/>
        <a:lstStyle/>
        <a:p>
          <a:r>
            <a:rPr lang="en-US" sz="2000" dirty="0"/>
            <a:t>Lifestyle – Encourage daily exercise (walking, biking, yoga), most people live a sedentary lifestyle </a:t>
          </a:r>
        </a:p>
      </dgm:t>
    </dgm:pt>
    <dgm:pt modelId="{9E39E09F-F990-344D-98DE-EA2CFDFAA495}" type="parTrans" cxnId="{D0FFC9DB-C356-E24D-87A6-E88609C51CE1}">
      <dgm:prSet/>
      <dgm:spPr/>
      <dgm:t>
        <a:bodyPr/>
        <a:lstStyle/>
        <a:p>
          <a:endParaRPr lang="en-US"/>
        </a:p>
      </dgm:t>
    </dgm:pt>
    <dgm:pt modelId="{746F630B-238C-AF40-99D6-CF274FBD8AA5}" type="sibTrans" cxnId="{D0FFC9DB-C356-E24D-87A6-E88609C51CE1}">
      <dgm:prSet/>
      <dgm:spPr/>
      <dgm:t>
        <a:bodyPr/>
        <a:lstStyle/>
        <a:p>
          <a:endParaRPr lang="en-US"/>
        </a:p>
      </dgm:t>
    </dgm:pt>
    <dgm:pt modelId="{1C0FD5BF-BDEB-BF4D-8657-85F75DB98C79}">
      <dgm:prSet custT="1"/>
      <dgm:spPr/>
      <dgm:t>
        <a:bodyPr/>
        <a:lstStyle/>
        <a:p>
          <a:r>
            <a:rPr lang="en-US" sz="2000" dirty="0"/>
            <a:t>Eating behavior – Keep food journals to track daily habits, common foods eaten</a:t>
          </a:r>
        </a:p>
      </dgm:t>
    </dgm:pt>
    <dgm:pt modelId="{11E84F69-DD60-C54F-A69F-06824CC19688}" type="parTrans" cxnId="{6167DFCE-A83D-5B42-B91A-133BE703A814}">
      <dgm:prSet/>
      <dgm:spPr/>
      <dgm:t>
        <a:bodyPr/>
        <a:lstStyle/>
        <a:p>
          <a:endParaRPr lang="en-US"/>
        </a:p>
      </dgm:t>
    </dgm:pt>
    <dgm:pt modelId="{DDABC46D-0D9D-6548-BD4E-69BBE3CA4B25}" type="sibTrans" cxnId="{6167DFCE-A83D-5B42-B91A-133BE703A814}">
      <dgm:prSet/>
      <dgm:spPr/>
      <dgm:t>
        <a:bodyPr/>
        <a:lstStyle/>
        <a:p>
          <a:endParaRPr lang="en-US"/>
        </a:p>
      </dgm:t>
    </dgm:pt>
    <dgm:pt modelId="{229AA3ED-5B5F-C840-8BD6-D0D12BE1D2D6}">
      <dgm:prSet custT="1"/>
      <dgm:spPr/>
      <dgm:t>
        <a:bodyPr/>
        <a:lstStyle/>
        <a:p>
          <a:r>
            <a:rPr lang="en-US" sz="2000" dirty="0"/>
            <a:t>Culture –It is important to understand the staple foods a person might eat and which ethnicities might consume more probiotic rich foods  </a:t>
          </a:r>
        </a:p>
      </dgm:t>
    </dgm:pt>
    <dgm:pt modelId="{BBC8A9B3-0804-F943-8582-D4A6870A6215}" type="parTrans" cxnId="{4F97513E-E3A7-3D47-B362-82FF3A3B834F}">
      <dgm:prSet/>
      <dgm:spPr/>
      <dgm:t>
        <a:bodyPr/>
        <a:lstStyle/>
        <a:p>
          <a:endParaRPr lang="en-US"/>
        </a:p>
      </dgm:t>
    </dgm:pt>
    <dgm:pt modelId="{28188F91-656A-0742-8C7E-5CAE8C9C2574}" type="sibTrans" cxnId="{4F97513E-E3A7-3D47-B362-82FF3A3B834F}">
      <dgm:prSet/>
      <dgm:spPr/>
      <dgm:t>
        <a:bodyPr/>
        <a:lstStyle/>
        <a:p>
          <a:endParaRPr lang="en-US"/>
        </a:p>
      </dgm:t>
    </dgm:pt>
    <dgm:pt modelId="{86D6D5BC-F0B6-2345-9A45-D94AF5524502}" type="pres">
      <dgm:prSet presAssocID="{C77B02F6-AEBA-8D4A-B5AC-E209D4145455}" presName="linearFlow" presStyleCnt="0">
        <dgm:presLayoutVars>
          <dgm:dir/>
          <dgm:animLvl val="lvl"/>
          <dgm:resizeHandles val="exact"/>
        </dgm:presLayoutVars>
      </dgm:prSet>
      <dgm:spPr/>
    </dgm:pt>
    <dgm:pt modelId="{4264821C-37DE-1B49-BBBE-2BD0848E153C}" type="pres">
      <dgm:prSet presAssocID="{E76C2478-2428-3A4D-BF14-E5EB8BA7CB26}" presName="composite" presStyleCnt="0"/>
      <dgm:spPr/>
    </dgm:pt>
    <dgm:pt modelId="{A6C3084A-9BB8-F04F-88A8-CD2E14A216F0}" type="pres">
      <dgm:prSet presAssocID="{E76C2478-2428-3A4D-BF14-E5EB8BA7CB2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A7A968B-0BBB-E749-8140-B17DAC2B82B1}" type="pres">
      <dgm:prSet presAssocID="{E76C2478-2428-3A4D-BF14-E5EB8BA7CB26}" presName="descendantText" presStyleLbl="alignAcc1" presStyleIdx="0" presStyleCnt="4">
        <dgm:presLayoutVars>
          <dgm:bulletEnabled val="1"/>
        </dgm:presLayoutVars>
      </dgm:prSet>
      <dgm:spPr/>
    </dgm:pt>
    <dgm:pt modelId="{7F4FDD6C-0578-AF47-9998-2A281DC1DDD1}" type="pres">
      <dgm:prSet presAssocID="{2810A132-1B7A-F34E-A683-4C0F317D7D43}" presName="sp" presStyleCnt="0"/>
      <dgm:spPr/>
    </dgm:pt>
    <dgm:pt modelId="{B88FD25F-2A9E-E64E-BEAC-150D5FF978DC}" type="pres">
      <dgm:prSet presAssocID="{D07BB65B-2C46-DF4C-B691-5668559E2D5A}" presName="composite" presStyleCnt="0"/>
      <dgm:spPr/>
    </dgm:pt>
    <dgm:pt modelId="{56D803EF-AD24-2E46-9859-77038BEFC212}" type="pres">
      <dgm:prSet presAssocID="{D07BB65B-2C46-DF4C-B691-5668559E2D5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12D2E9C-5EF7-C643-98CA-C0BAFAAB2779}" type="pres">
      <dgm:prSet presAssocID="{D07BB65B-2C46-DF4C-B691-5668559E2D5A}" presName="descendantText" presStyleLbl="alignAcc1" presStyleIdx="1" presStyleCnt="4">
        <dgm:presLayoutVars>
          <dgm:bulletEnabled val="1"/>
        </dgm:presLayoutVars>
      </dgm:prSet>
      <dgm:spPr/>
    </dgm:pt>
    <dgm:pt modelId="{57BF009A-0581-1246-8B46-31E730BC4A31}" type="pres">
      <dgm:prSet presAssocID="{D29E15DB-CD76-C042-B2AB-01F446F74A55}" presName="sp" presStyleCnt="0"/>
      <dgm:spPr/>
    </dgm:pt>
    <dgm:pt modelId="{C991BFD0-EBDE-6F4F-99CD-3119395794BA}" type="pres">
      <dgm:prSet presAssocID="{5EA22B4F-10EE-E44E-A367-465B10BD7B36}" presName="composite" presStyleCnt="0"/>
      <dgm:spPr/>
    </dgm:pt>
    <dgm:pt modelId="{05B669F3-2165-0049-8BA2-85FCFD1436FF}" type="pres">
      <dgm:prSet presAssocID="{5EA22B4F-10EE-E44E-A367-465B10BD7B3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CE3BE1F-E741-4149-92C2-733608D3D2B9}" type="pres">
      <dgm:prSet presAssocID="{5EA22B4F-10EE-E44E-A367-465B10BD7B36}" presName="descendantText" presStyleLbl="alignAcc1" presStyleIdx="2" presStyleCnt="4">
        <dgm:presLayoutVars>
          <dgm:bulletEnabled val="1"/>
        </dgm:presLayoutVars>
      </dgm:prSet>
      <dgm:spPr/>
    </dgm:pt>
    <dgm:pt modelId="{89A55BBF-440C-FF4A-B7B9-9BE70EB7D80E}" type="pres">
      <dgm:prSet presAssocID="{7A3C4B3E-7797-584F-A35D-73229C8E0B48}" presName="sp" presStyleCnt="0"/>
      <dgm:spPr/>
    </dgm:pt>
    <dgm:pt modelId="{741A79F7-63B9-6640-AE0C-BF5AD0586112}" type="pres">
      <dgm:prSet presAssocID="{16C1BAC3-4563-CB4C-A3C7-92C5E84919DF}" presName="composite" presStyleCnt="0"/>
      <dgm:spPr/>
    </dgm:pt>
    <dgm:pt modelId="{9605A1D6-CD55-B148-BFA2-808444AFB09B}" type="pres">
      <dgm:prSet presAssocID="{16C1BAC3-4563-CB4C-A3C7-92C5E84919D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4D7A65E-7A69-BD44-AFDF-78C0B7E7BF0A}" type="pres">
      <dgm:prSet presAssocID="{16C1BAC3-4563-CB4C-A3C7-92C5E84919D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1C7D10F-0DFE-4241-82AE-236B4476D847}" type="presOf" srcId="{E76C2478-2428-3A4D-BF14-E5EB8BA7CB26}" destId="{A6C3084A-9BB8-F04F-88A8-CD2E14A216F0}" srcOrd="0" destOrd="0" presId="urn:microsoft.com/office/officeart/2005/8/layout/chevron2"/>
    <dgm:cxn modelId="{0E148C1D-4F2D-5844-A54D-99E22014C311}" type="presOf" srcId="{251B5A70-8BB8-6645-B23F-588020C1E6DF}" destId="{712D2E9C-5EF7-C643-98CA-C0BAFAAB2779}" srcOrd="0" destOrd="0" presId="urn:microsoft.com/office/officeart/2005/8/layout/chevron2"/>
    <dgm:cxn modelId="{4F97513E-E3A7-3D47-B362-82FF3A3B834F}" srcId="{16C1BAC3-4563-CB4C-A3C7-92C5E84919DF}" destId="{229AA3ED-5B5F-C840-8BD6-D0D12BE1D2D6}" srcOrd="0" destOrd="0" parTransId="{BBC8A9B3-0804-F943-8582-D4A6870A6215}" sibTransId="{28188F91-656A-0742-8C7E-5CAE8C9C2574}"/>
    <dgm:cxn modelId="{68112C63-C043-5B44-8051-2EA21801F5B8}" type="presOf" srcId="{D07BB65B-2C46-DF4C-B691-5668559E2D5A}" destId="{56D803EF-AD24-2E46-9859-77038BEFC212}" srcOrd="0" destOrd="0" presId="urn:microsoft.com/office/officeart/2005/8/layout/chevron2"/>
    <dgm:cxn modelId="{DB26D563-8255-CE40-88E4-2CF2B2EA7A6C}" srcId="{C77B02F6-AEBA-8D4A-B5AC-E209D4145455}" destId="{E76C2478-2428-3A4D-BF14-E5EB8BA7CB26}" srcOrd="0" destOrd="0" parTransId="{EF507401-AA6B-7344-BF3C-CEC19CC823ED}" sibTransId="{2810A132-1B7A-F34E-A683-4C0F317D7D43}"/>
    <dgm:cxn modelId="{60C46878-A4CC-D045-8A44-0E7E0C3163D5}" srcId="{C77B02F6-AEBA-8D4A-B5AC-E209D4145455}" destId="{D07BB65B-2C46-DF4C-B691-5668559E2D5A}" srcOrd="1" destOrd="0" parTransId="{C407B993-22B5-BD4C-AA4E-C74EB8B4DA58}" sibTransId="{D29E15DB-CD76-C042-B2AB-01F446F74A55}"/>
    <dgm:cxn modelId="{60F01A81-6DDB-064C-8356-C7C3930113FA}" type="presOf" srcId="{C77B02F6-AEBA-8D4A-B5AC-E209D4145455}" destId="{86D6D5BC-F0B6-2345-9A45-D94AF5524502}" srcOrd="0" destOrd="0" presId="urn:microsoft.com/office/officeart/2005/8/layout/chevron2"/>
    <dgm:cxn modelId="{44B5A988-52D7-5449-8DC7-BE4F692BC34F}" type="presOf" srcId="{16C1BAC3-4563-CB4C-A3C7-92C5E84919DF}" destId="{9605A1D6-CD55-B148-BFA2-808444AFB09B}" srcOrd="0" destOrd="0" presId="urn:microsoft.com/office/officeart/2005/8/layout/chevron2"/>
    <dgm:cxn modelId="{BCB1FF96-B1B5-004C-BBD4-F90CA284B0A7}" type="presOf" srcId="{C5332634-D6B6-284F-90F6-F35D93EABC38}" destId="{0A7A968B-0BBB-E749-8140-B17DAC2B82B1}" srcOrd="0" destOrd="0" presId="urn:microsoft.com/office/officeart/2005/8/layout/chevron2"/>
    <dgm:cxn modelId="{92BCE798-5B50-2846-BD53-BB7D456D330C}" srcId="{E76C2478-2428-3A4D-BF14-E5EB8BA7CB26}" destId="{C5332634-D6B6-284F-90F6-F35D93EABC38}" srcOrd="0" destOrd="0" parTransId="{10E89965-18DC-6446-A11D-E3DED725C15C}" sibTransId="{86E9FB3C-DDF7-B849-B024-32CDA70CA5F1}"/>
    <dgm:cxn modelId="{38DC38BD-C440-A942-8C5E-D1B1E9971A43}" srcId="{C77B02F6-AEBA-8D4A-B5AC-E209D4145455}" destId="{5EA22B4F-10EE-E44E-A367-465B10BD7B36}" srcOrd="2" destOrd="0" parTransId="{8D10790C-B6C7-754D-A380-4A23819462CF}" sibTransId="{7A3C4B3E-7797-584F-A35D-73229C8E0B48}"/>
    <dgm:cxn modelId="{6167DFCE-A83D-5B42-B91A-133BE703A814}" srcId="{5EA22B4F-10EE-E44E-A367-465B10BD7B36}" destId="{1C0FD5BF-BDEB-BF4D-8657-85F75DB98C79}" srcOrd="0" destOrd="0" parTransId="{11E84F69-DD60-C54F-A69F-06824CC19688}" sibTransId="{DDABC46D-0D9D-6548-BD4E-69BBE3CA4B25}"/>
    <dgm:cxn modelId="{CFB011D8-6DC0-8549-9CA3-D4050F527749}" type="presOf" srcId="{229AA3ED-5B5F-C840-8BD6-D0D12BE1D2D6}" destId="{C4D7A65E-7A69-BD44-AFDF-78C0B7E7BF0A}" srcOrd="0" destOrd="0" presId="urn:microsoft.com/office/officeart/2005/8/layout/chevron2"/>
    <dgm:cxn modelId="{D0FFC9DB-C356-E24D-87A6-E88609C51CE1}" srcId="{D07BB65B-2C46-DF4C-B691-5668559E2D5A}" destId="{251B5A70-8BB8-6645-B23F-588020C1E6DF}" srcOrd="0" destOrd="0" parTransId="{9E39E09F-F990-344D-98DE-EA2CFDFAA495}" sibTransId="{746F630B-238C-AF40-99D6-CF274FBD8AA5}"/>
    <dgm:cxn modelId="{66ED52E9-AB01-BA45-843C-0F27A8344F4E}" type="presOf" srcId="{5EA22B4F-10EE-E44E-A367-465B10BD7B36}" destId="{05B669F3-2165-0049-8BA2-85FCFD1436FF}" srcOrd="0" destOrd="0" presId="urn:microsoft.com/office/officeart/2005/8/layout/chevron2"/>
    <dgm:cxn modelId="{0FA561F2-CC41-5943-A06B-B78F9176303D}" type="presOf" srcId="{1C0FD5BF-BDEB-BF4D-8657-85F75DB98C79}" destId="{7CE3BE1F-E741-4149-92C2-733608D3D2B9}" srcOrd="0" destOrd="0" presId="urn:microsoft.com/office/officeart/2005/8/layout/chevron2"/>
    <dgm:cxn modelId="{761A32FB-35D2-2448-89E8-C8F4F7D125D9}" srcId="{C77B02F6-AEBA-8D4A-B5AC-E209D4145455}" destId="{16C1BAC3-4563-CB4C-A3C7-92C5E84919DF}" srcOrd="3" destOrd="0" parTransId="{2D8762AE-B898-7848-BB21-4A63D3DED35F}" sibTransId="{D67F4F20-FB29-484B-AF33-C7150B0BC798}"/>
    <dgm:cxn modelId="{A2D2058A-9E39-B04C-8EF6-9B93DA3614A7}" type="presParOf" srcId="{86D6D5BC-F0B6-2345-9A45-D94AF5524502}" destId="{4264821C-37DE-1B49-BBBE-2BD0848E153C}" srcOrd="0" destOrd="0" presId="urn:microsoft.com/office/officeart/2005/8/layout/chevron2"/>
    <dgm:cxn modelId="{C7E8D597-DD78-5340-83B9-13AB252D4847}" type="presParOf" srcId="{4264821C-37DE-1B49-BBBE-2BD0848E153C}" destId="{A6C3084A-9BB8-F04F-88A8-CD2E14A216F0}" srcOrd="0" destOrd="0" presId="urn:microsoft.com/office/officeart/2005/8/layout/chevron2"/>
    <dgm:cxn modelId="{3CC9B9FD-241A-B14F-A267-D8717A67276D}" type="presParOf" srcId="{4264821C-37DE-1B49-BBBE-2BD0848E153C}" destId="{0A7A968B-0BBB-E749-8140-B17DAC2B82B1}" srcOrd="1" destOrd="0" presId="urn:microsoft.com/office/officeart/2005/8/layout/chevron2"/>
    <dgm:cxn modelId="{F7143C3E-7D0B-094D-A9A1-3AEC28FF4625}" type="presParOf" srcId="{86D6D5BC-F0B6-2345-9A45-D94AF5524502}" destId="{7F4FDD6C-0578-AF47-9998-2A281DC1DDD1}" srcOrd="1" destOrd="0" presId="urn:microsoft.com/office/officeart/2005/8/layout/chevron2"/>
    <dgm:cxn modelId="{BFCA60C5-B797-254E-BFA7-2184F0201CAF}" type="presParOf" srcId="{86D6D5BC-F0B6-2345-9A45-D94AF5524502}" destId="{B88FD25F-2A9E-E64E-BEAC-150D5FF978DC}" srcOrd="2" destOrd="0" presId="urn:microsoft.com/office/officeart/2005/8/layout/chevron2"/>
    <dgm:cxn modelId="{5C384923-D587-484E-BE6E-E87E2A6243D7}" type="presParOf" srcId="{B88FD25F-2A9E-E64E-BEAC-150D5FF978DC}" destId="{56D803EF-AD24-2E46-9859-77038BEFC212}" srcOrd="0" destOrd="0" presId="urn:microsoft.com/office/officeart/2005/8/layout/chevron2"/>
    <dgm:cxn modelId="{D967D15B-1D5B-E943-941D-A33C187F40E9}" type="presParOf" srcId="{B88FD25F-2A9E-E64E-BEAC-150D5FF978DC}" destId="{712D2E9C-5EF7-C643-98CA-C0BAFAAB2779}" srcOrd="1" destOrd="0" presId="urn:microsoft.com/office/officeart/2005/8/layout/chevron2"/>
    <dgm:cxn modelId="{C3420293-5863-6144-9E8B-1D4795C325AC}" type="presParOf" srcId="{86D6D5BC-F0B6-2345-9A45-D94AF5524502}" destId="{57BF009A-0581-1246-8B46-31E730BC4A31}" srcOrd="3" destOrd="0" presId="urn:microsoft.com/office/officeart/2005/8/layout/chevron2"/>
    <dgm:cxn modelId="{00EAD087-E3E4-A247-814C-0B93CAA34389}" type="presParOf" srcId="{86D6D5BC-F0B6-2345-9A45-D94AF5524502}" destId="{C991BFD0-EBDE-6F4F-99CD-3119395794BA}" srcOrd="4" destOrd="0" presId="urn:microsoft.com/office/officeart/2005/8/layout/chevron2"/>
    <dgm:cxn modelId="{B807DDC5-FF58-904D-8E8D-006DC0341507}" type="presParOf" srcId="{C991BFD0-EBDE-6F4F-99CD-3119395794BA}" destId="{05B669F3-2165-0049-8BA2-85FCFD1436FF}" srcOrd="0" destOrd="0" presId="urn:microsoft.com/office/officeart/2005/8/layout/chevron2"/>
    <dgm:cxn modelId="{1BB3F46C-1E17-9347-A9A7-2A99D9C12117}" type="presParOf" srcId="{C991BFD0-EBDE-6F4F-99CD-3119395794BA}" destId="{7CE3BE1F-E741-4149-92C2-733608D3D2B9}" srcOrd="1" destOrd="0" presId="urn:microsoft.com/office/officeart/2005/8/layout/chevron2"/>
    <dgm:cxn modelId="{D1BEBCEB-757B-F34C-9C77-26DB26E5CA45}" type="presParOf" srcId="{86D6D5BC-F0B6-2345-9A45-D94AF5524502}" destId="{89A55BBF-440C-FF4A-B7B9-9BE70EB7D80E}" srcOrd="5" destOrd="0" presId="urn:microsoft.com/office/officeart/2005/8/layout/chevron2"/>
    <dgm:cxn modelId="{AC03D56C-A1DF-C749-A651-A1DACA3D9F1F}" type="presParOf" srcId="{86D6D5BC-F0B6-2345-9A45-D94AF5524502}" destId="{741A79F7-63B9-6640-AE0C-BF5AD0586112}" srcOrd="6" destOrd="0" presId="urn:microsoft.com/office/officeart/2005/8/layout/chevron2"/>
    <dgm:cxn modelId="{658C6FD9-3AC3-264A-A10C-19271405AE56}" type="presParOf" srcId="{741A79F7-63B9-6640-AE0C-BF5AD0586112}" destId="{9605A1D6-CD55-B148-BFA2-808444AFB09B}" srcOrd="0" destOrd="0" presId="urn:microsoft.com/office/officeart/2005/8/layout/chevron2"/>
    <dgm:cxn modelId="{615AF62D-8818-7E44-9EF1-0B62A577CA7B}" type="presParOf" srcId="{741A79F7-63B9-6640-AE0C-BF5AD0586112}" destId="{C4D7A65E-7A69-BD44-AFDF-78C0B7E7BF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BBEC-34C3-9642-81F5-AFCA099879F4}">
      <dsp:nvSpPr>
        <dsp:cNvPr id="0" name=""/>
        <dsp:cNvSpPr/>
      </dsp:nvSpPr>
      <dsp:spPr>
        <a:xfrm rot="10800000">
          <a:off x="1484950" y="41"/>
          <a:ext cx="4991290" cy="9109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CUNY Queens College Bachelor’s Degree in Nutrition and Dietetics </a:t>
          </a:r>
        </a:p>
      </dsp:txBody>
      <dsp:txXfrm rot="10800000">
        <a:off x="1712695" y="41"/>
        <a:ext cx="4763545" cy="910982"/>
      </dsp:txXfrm>
    </dsp:sp>
    <dsp:sp modelId="{CDC6C518-4507-4B4D-B2BD-CFCDD7BB7730}">
      <dsp:nvSpPr>
        <dsp:cNvPr id="0" name=""/>
        <dsp:cNvSpPr/>
      </dsp:nvSpPr>
      <dsp:spPr>
        <a:xfrm>
          <a:off x="1029459" y="41"/>
          <a:ext cx="910982" cy="9109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DE712-3E9E-994D-BDB9-6C520FBC529D}">
      <dsp:nvSpPr>
        <dsp:cNvPr id="0" name=""/>
        <dsp:cNvSpPr/>
      </dsp:nvSpPr>
      <dsp:spPr>
        <a:xfrm rot="10800000">
          <a:off x="1484950" y="1182958"/>
          <a:ext cx="4991290" cy="9109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Clinical rotation at Mount Sinai South Nassau Hospital</a:t>
          </a:r>
        </a:p>
      </dsp:txBody>
      <dsp:txXfrm rot="10800000">
        <a:off x="1712695" y="1182958"/>
        <a:ext cx="4763545" cy="910982"/>
      </dsp:txXfrm>
    </dsp:sp>
    <dsp:sp modelId="{F66EF62A-2B65-4044-AE42-0089B758DEAA}">
      <dsp:nvSpPr>
        <dsp:cNvPr id="0" name=""/>
        <dsp:cNvSpPr/>
      </dsp:nvSpPr>
      <dsp:spPr>
        <a:xfrm>
          <a:off x="1029459" y="1182958"/>
          <a:ext cx="910982" cy="9109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D0D87-2C86-BB4B-880B-4FA285CFB6BB}">
      <dsp:nvSpPr>
        <dsp:cNvPr id="0" name=""/>
        <dsp:cNvSpPr/>
      </dsp:nvSpPr>
      <dsp:spPr>
        <a:xfrm rot="10800000">
          <a:off x="1484950" y="2365876"/>
          <a:ext cx="4991290" cy="9109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Critical Care MNT Concentration</a:t>
          </a:r>
        </a:p>
      </dsp:txBody>
      <dsp:txXfrm rot="10800000">
        <a:off x="1712695" y="2365876"/>
        <a:ext cx="4763545" cy="910982"/>
      </dsp:txXfrm>
    </dsp:sp>
    <dsp:sp modelId="{09283105-5434-0042-A0C6-1D7854DB8BAF}">
      <dsp:nvSpPr>
        <dsp:cNvPr id="0" name=""/>
        <dsp:cNvSpPr/>
      </dsp:nvSpPr>
      <dsp:spPr>
        <a:xfrm>
          <a:off x="1029459" y="2365876"/>
          <a:ext cx="910982" cy="9109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13439-1102-2D4B-AEBC-31AEDDB17B51}">
      <dsp:nvSpPr>
        <dsp:cNvPr id="0" name=""/>
        <dsp:cNvSpPr/>
      </dsp:nvSpPr>
      <dsp:spPr>
        <a:xfrm>
          <a:off x="322745" y="345132"/>
          <a:ext cx="1230934" cy="12309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0FB49F-10AD-1542-8225-1DB0E6562AF5}">
      <dsp:nvSpPr>
        <dsp:cNvPr id="0" name=""/>
        <dsp:cNvSpPr/>
      </dsp:nvSpPr>
      <dsp:spPr>
        <a:xfrm>
          <a:off x="938212" y="345132"/>
          <a:ext cx="6567487" cy="123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I would like to thank all of my preceptors throughout my internship experience for all of the knowledge and help you have provided me. I have learned so much from everyone and will use this in my practice when I become a dietitian.</a:t>
          </a:r>
        </a:p>
      </dsp:txBody>
      <dsp:txXfrm>
        <a:off x="938212" y="345132"/>
        <a:ext cx="6567487" cy="1230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5DA8F-FADA-E542-8348-F5930969DE51}">
      <dsp:nvSpPr>
        <dsp:cNvPr id="0" name=""/>
        <dsp:cNvSpPr/>
      </dsp:nvSpPr>
      <dsp:spPr>
        <a:xfrm>
          <a:off x="1138323" y="1957"/>
          <a:ext cx="1120359" cy="11203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C8DFC2-F2B9-4649-8314-D1A080ACB9FA}">
      <dsp:nvSpPr>
        <dsp:cNvPr id="0" name=""/>
        <dsp:cNvSpPr/>
      </dsp:nvSpPr>
      <dsp:spPr>
        <a:xfrm>
          <a:off x="1698503" y="1957"/>
          <a:ext cx="5977525" cy="11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Describe the effects of probiotics on glycemic control in patients with Type 2 Diabetes (T2DM)</a:t>
          </a:r>
          <a:endParaRPr lang="en-US" sz="2000" kern="1200" dirty="0">
            <a:latin typeface="+mj-lt"/>
            <a:cs typeface="Calibri" panose="020F0502020204030204" pitchFamily="34" charset="0"/>
          </a:endParaRPr>
        </a:p>
      </dsp:txBody>
      <dsp:txXfrm>
        <a:off x="1698503" y="1957"/>
        <a:ext cx="5977525" cy="1120359"/>
      </dsp:txXfrm>
    </dsp:sp>
    <dsp:sp modelId="{7522C742-F16C-454D-BCAF-F3566D8DBB30}">
      <dsp:nvSpPr>
        <dsp:cNvPr id="0" name=""/>
        <dsp:cNvSpPr/>
      </dsp:nvSpPr>
      <dsp:spPr>
        <a:xfrm>
          <a:off x="1138323" y="1122316"/>
          <a:ext cx="1120359" cy="11203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9E4385-4DFE-164E-B2F0-28A63F676097}">
      <dsp:nvSpPr>
        <dsp:cNvPr id="0" name=""/>
        <dsp:cNvSpPr/>
      </dsp:nvSpPr>
      <dsp:spPr>
        <a:xfrm>
          <a:off x="1698503" y="1122316"/>
          <a:ext cx="5977525" cy="11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4F81BD"/>
            </a:buClr>
            <a:buFont typeface="+mj-lt"/>
            <a:buNone/>
          </a:pPr>
          <a:r>
            <a:rPr lang="en-US" sz="2000" kern="1200" dirty="0"/>
            <a:t>Discuss current evidenced-based research on T2DM and probiotics</a:t>
          </a:r>
        </a:p>
      </dsp:txBody>
      <dsp:txXfrm>
        <a:off x="1698503" y="1122316"/>
        <a:ext cx="5977525" cy="1120359"/>
      </dsp:txXfrm>
    </dsp:sp>
    <dsp:sp modelId="{29421A5D-11D1-0F49-BEFF-4724160C0E1C}">
      <dsp:nvSpPr>
        <dsp:cNvPr id="0" name=""/>
        <dsp:cNvSpPr/>
      </dsp:nvSpPr>
      <dsp:spPr>
        <a:xfrm>
          <a:off x="1138323" y="2242675"/>
          <a:ext cx="1120359" cy="11203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034CFC-FFC5-6F41-8CD8-A5A1215C3C2D}">
      <dsp:nvSpPr>
        <dsp:cNvPr id="0" name=""/>
        <dsp:cNvSpPr/>
      </dsp:nvSpPr>
      <dsp:spPr>
        <a:xfrm>
          <a:off x="1698503" y="2242675"/>
          <a:ext cx="5977525" cy="11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4F81BD"/>
            </a:buClr>
            <a:buFont typeface="+mj-lt"/>
            <a:buNone/>
          </a:pPr>
          <a:r>
            <a:rPr lang="en-US" sz="2000" kern="1200" dirty="0"/>
            <a:t>Explain how to apply the knowledge from this presentation into practice </a:t>
          </a:r>
        </a:p>
      </dsp:txBody>
      <dsp:txXfrm>
        <a:off x="1698503" y="2242675"/>
        <a:ext cx="5977525" cy="1120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1471C-D35E-0E44-B189-30486D362980}">
      <dsp:nvSpPr>
        <dsp:cNvPr id="0" name=""/>
        <dsp:cNvSpPr/>
      </dsp:nvSpPr>
      <dsp:spPr>
        <a:xfrm>
          <a:off x="2101526" y="219741"/>
          <a:ext cx="4505267" cy="14078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61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Evidence of Disclosure of Conflicts of Interest</a:t>
          </a:r>
        </a:p>
      </dsp:txBody>
      <dsp:txXfrm>
        <a:off x="2101526" y="219741"/>
        <a:ext cx="4505267" cy="1407896"/>
      </dsp:txXfrm>
    </dsp:sp>
    <dsp:sp modelId="{BA40DBFA-E4DD-9446-8B2A-5D0C84BA9943}">
      <dsp:nvSpPr>
        <dsp:cNvPr id="0" name=""/>
        <dsp:cNvSpPr/>
      </dsp:nvSpPr>
      <dsp:spPr>
        <a:xfrm>
          <a:off x="1913806" y="16378"/>
          <a:ext cx="985527" cy="147829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CA3A4-6FAE-C84F-A7A1-0031B2588798}">
      <dsp:nvSpPr>
        <dsp:cNvPr id="0" name=""/>
        <dsp:cNvSpPr/>
      </dsp:nvSpPr>
      <dsp:spPr>
        <a:xfrm>
          <a:off x="2101526" y="1992125"/>
          <a:ext cx="4505267" cy="14078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61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I have no conflicts of interest including no sources of compensation related to the activities/materials</a:t>
          </a:r>
        </a:p>
      </dsp:txBody>
      <dsp:txXfrm>
        <a:off x="2101526" y="1992125"/>
        <a:ext cx="4505267" cy="1407896"/>
      </dsp:txXfrm>
    </dsp:sp>
    <dsp:sp modelId="{C0C32E6C-D731-4247-BBFC-44749AC14834}">
      <dsp:nvSpPr>
        <dsp:cNvPr id="0" name=""/>
        <dsp:cNvSpPr/>
      </dsp:nvSpPr>
      <dsp:spPr>
        <a:xfrm>
          <a:off x="1913806" y="1788762"/>
          <a:ext cx="985527" cy="147829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435B3-F315-E24B-A51A-37CB3AC71B77}">
      <dsp:nvSpPr>
        <dsp:cNvPr id="0" name=""/>
        <dsp:cNvSpPr/>
      </dsp:nvSpPr>
      <dsp:spPr>
        <a:xfrm rot="16200000">
          <a:off x="-355013" y="356054"/>
          <a:ext cx="3416400" cy="270429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1.4 million Americans diagnosed with diabetes each year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042" y="683279"/>
        <a:ext cx="2704291" cy="2049840"/>
      </dsp:txXfrm>
    </dsp:sp>
    <dsp:sp modelId="{4A1F0019-462D-F048-A112-AD0AAF8660EC}">
      <dsp:nvSpPr>
        <dsp:cNvPr id="0" name=""/>
        <dsp:cNvSpPr/>
      </dsp:nvSpPr>
      <dsp:spPr>
        <a:xfrm rot="16200000">
          <a:off x="2552100" y="356054"/>
          <a:ext cx="3416400" cy="270429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14.5%  American Indian/Alaskan Native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9.5%  Asian American</a:t>
          </a:r>
        </a:p>
      </dsp:txBody>
      <dsp:txXfrm rot="5400000">
        <a:off x="2908155" y="683279"/>
        <a:ext cx="2704291" cy="2049840"/>
      </dsp:txXfrm>
    </dsp:sp>
    <dsp:sp modelId="{FFFBAA59-AF25-0441-91BD-8A4AB8F7C03F}">
      <dsp:nvSpPr>
        <dsp:cNvPr id="0" name=""/>
        <dsp:cNvSpPr/>
      </dsp:nvSpPr>
      <dsp:spPr>
        <a:xfrm rot="16200000">
          <a:off x="5459213" y="356054"/>
          <a:ext cx="3416400" cy="270429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12.1%  non-Hispanic black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11.8% Hispanic</a:t>
          </a:r>
        </a:p>
      </dsp:txBody>
      <dsp:txXfrm rot="5400000">
        <a:off x="5815268" y="683279"/>
        <a:ext cx="2704291" cy="2049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895A5-FCA6-224E-A170-DA3251C69F3E}">
      <dsp:nvSpPr>
        <dsp:cNvPr id="0" name=""/>
        <dsp:cNvSpPr/>
      </dsp:nvSpPr>
      <dsp:spPr>
        <a:xfrm>
          <a:off x="0" y="3371984"/>
          <a:ext cx="8520600" cy="683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Factors affecting probiotic effectiveness: strain(s), health condition, duration of use, dose, and diet/lifestyle</a:t>
          </a:r>
        </a:p>
      </dsp:txBody>
      <dsp:txXfrm>
        <a:off x="0" y="3371984"/>
        <a:ext cx="8520600" cy="683121"/>
      </dsp:txXfrm>
    </dsp:sp>
    <dsp:sp modelId="{84E8BE91-4B1C-6D43-8792-C53963BF01AA}">
      <dsp:nvSpPr>
        <dsp:cNvPr id="0" name=""/>
        <dsp:cNvSpPr/>
      </dsp:nvSpPr>
      <dsp:spPr>
        <a:xfrm rot="10800000">
          <a:off x="0" y="2331591"/>
          <a:ext cx="8520600" cy="105064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Probiotics along with Metformin are helpful in reducing FBS</a:t>
          </a:r>
          <a:endParaRPr lang="en-US" sz="2000" kern="1200" dirty="0">
            <a:latin typeface="+mn-lt"/>
          </a:endParaRPr>
        </a:p>
      </dsp:txBody>
      <dsp:txXfrm rot="10800000">
        <a:off x="0" y="2331591"/>
        <a:ext cx="8520600" cy="682674"/>
      </dsp:txXfrm>
    </dsp:sp>
    <dsp:sp modelId="{287D1755-1499-5541-8F20-531318BDB1D0}">
      <dsp:nvSpPr>
        <dsp:cNvPr id="0" name=""/>
        <dsp:cNvSpPr/>
      </dsp:nvSpPr>
      <dsp:spPr>
        <a:xfrm rot="10800000">
          <a:off x="0" y="1291198"/>
          <a:ext cx="8520600" cy="105064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Long-term effects of probiotics along with which strains are optimal for management of T2DM </a:t>
          </a:r>
        </a:p>
      </dsp:txBody>
      <dsp:txXfrm rot="10800000">
        <a:off x="0" y="1291198"/>
        <a:ext cx="8520600" cy="682674"/>
      </dsp:txXfrm>
    </dsp:sp>
    <dsp:sp modelId="{B65646BF-A7C4-9543-B93C-96810CBB3FA2}">
      <dsp:nvSpPr>
        <dsp:cNvPr id="0" name=""/>
        <dsp:cNvSpPr/>
      </dsp:nvSpPr>
      <dsp:spPr>
        <a:xfrm rot="10800000">
          <a:off x="0" y="59"/>
          <a:ext cx="8520600" cy="130138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Evidence that supports probiotics have a beneficial effect on HbA1c, FBG, and HOMA-IR levels in people with T2DM</a:t>
          </a:r>
        </a:p>
      </dsp:txBody>
      <dsp:txXfrm rot="10800000">
        <a:off x="0" y="59"/>
        <a:ext cx="8520600" cy="845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084A-9BB8-F04F-88A8-CD2E14A216F0}">
      <dsp:nvSpPr>
        <dsp:cNvPr id="0" name=""/>
        <dsp:cNvSpPr/>
      </dsp:nvSpPr>
      <dsp:spPr>
        <a:xfrm rot="5400000">
          <a:off x="-166325" y="167412"/>
          <a:ext cx="1108834" cy="7761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0" y="389179"/>
        <a:ext cx="776184" cy="332650"/>
      </dsp:txXfrm>
    </dsp:sp>
    <dsp:sp modelId="{0A7A968B-0BBB-E749-8140-B17DAC2B82B1}">
      <dsp:nvSpPr>
        <dsp:cNvPr id="0" name=""/>
        <dsp:cNvSpPr/>
      </dsp:nvSpPr>
      <dsp:spPr>
        <a:xfrm rot="5400000">
          <a:off x="4288020" y="-3510749"/>
          <a:ext cx="720742" cy="774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Food first – Suggest incorporating probiotic rich foods daily into the diet</a:t>
          </a:r>
        </a:p>
      </dsp:txBody>
      <dsp:txXfrm rot="-5400000">
        <a:off x="776184" y="36271"/>
        <a:ext cx="7709231" cy="650374"/>
      </dsp:txXfrm>
    </dsp:sp>
    <dsp:sp modelId="{56D803EF-AD24-2E46-9859-77038BEFC212}">
      <dsp:nvSpPr>
        <dsp:cNvPr id="0" name=""/>
        <dsp:cNvSpPr/>
      </dsp:nvSpPr>
      <dsp:spPr>
        <a:xfrm rot="5400000">
          <a:off x="-166325" y="1127417"/>
          <a:ext cx="1108834" cy="7761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0" y="1349184"/>
        <a:ext cx="776184" cy="332650"/>
      </dsp:txXfrm>
    </dsp:sp>
    <dsp:sp modelId="{712D2E9C-5EF7-C643-98CA-C0BAFAAB2779}">
      <dsp:nvSpPr>
        <dsp:cNvPr id="0" name=""/>
        <dsp:cNvSpPr/>
      </dsp:nvSpPr>
      <dsp:spPr>
        <a:xfrm rot="5400000">
          <a:off x="4288020" y="-2550744"/>
          <a:ext cx="720742" cy="774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Lifestyle – Encourage daily exercise (walking, biking, yoga), most people live a sedentary lifestyle </a:t>
          </a:r>
        </a:p>
      </dsp:txBody>
      <dsp:txXfrm rot="-5400000">
        <a:off x="776184" y="996276"/>
        <a:ext cx="7709231" cy="650374"/>
      </dsp:txXfrm>
    </dsp:sp>
    <dsp:sp modelId="{05B669F3-2165-0049-8BA2-85FCFD1436FF}">
      <dsp:nvSpPr>
        <dsp:cNvPr id="0" name=""/>
        <dsp:cNvSpPr/>
      </dsp:nvSpPr>
      <dsp:spPr>
        <a:xfrm rot="5400000">
          <a:off x="-166325" y="2087423"/>
          <a:ext cx="1108834" cy="7761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0" y="2309190"/>
        <a:ext cx="776184" cy="332650"/>
      </dsp:txXfrm>
    </dsp:sp>
    <dsp:sp modelId="{7CE3BE1F-E741-4149-92C2-733608D3D2B9}">
      <dsp:nvSpPr>
        <dsp:cNvPr id="0" name=""/>
        <dsp:cNvSpPr/>
      </dsp:nvSpPr>
      <dsp:spPr>
        <a:xfrm rot="5400000">
          <a:off x="4288020" y="-1590738"/>
          <a:ext cx="720742" cy="774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Eating behavior – Keep food journals to track daily habits, common foods eaten</a:t>
          </a:r>
        </a:p>
      </dsp:txBody>
      <dsp:txXfrm rot="-5400000">
        <a:off x="776184" y="1956282"/>
        <a:ext cx="7709231" cy="650374"/>
      </dsp:txXfrm>
    </dsp:sp>
    <dsp:sp modelId="{9605A1D6-CD55-B148-BFA2-808444AFB09B}">
      <dsp:nvSpPr>
        <dsp:cNvPr id="0" name=""/>
        <dsp:cNvSpPr/>
      </dsp:nvSpPr>
      <dsp:spPr>
        <a:xfrm rot="5400000">
          <a:off x="-166325" y="3047428"/>
          <a:ext cx="1108834" cy="7761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0" y="3269195"/>
        <a:ext cx="776184" cy="332650"/>
      </dsp:txXfrm>
    </dsp:sp>
    <dsp:sp modelId="{C4D7A65E-7A69-BD44-AFDF-78C0B7E7BF0A}">
      <dsp:nvSpPr>
        <dsp:cNvPr id="0" name=""/>
        <dsp:cNvSpPr/>
      </dsp:nvSpPr>
      <dsp:spPr>
        <a:xfrm rot="5400000">
          <a:off x="4288020" y="-630733"/>
          <a:ext cx="720742" cy="774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Culture –It is important to understand the staple foods a person might eat and which ethnicities might consume more probiotic rich foods  </a:t>
          </a:r>
        </a:p>
      </dsp:txBody>
      <dsp:txXfrm rot="-5400000">
        <a:off x="776184" y="2916287"/>
        <a:ext cx="7709231" cy="650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de886852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de886852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de886852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de886852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de886852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de886852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de886852a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de886852a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889863"/>
            <a:ext cx="6636259" cy="3358450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1556628"/>
            <a:ext cx="6509936" cy="1311547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2929700"/>
            <a:ext cx="6505070" cy="99194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AB3A824-1A51-4B26-AD58-A6D8E14F6C04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91914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596039"/>
            <a:ext cx="4706276" cy="39428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737993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1762444"/>
            <a:ext cx="2625896" cy="184233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598834"/>
            <a:ext cx="4701467" cy="39429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132539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6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602389"/>
            <a:ext cx="4711405" cy="393646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719488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889863"/>
            <a:ext cx="4249609" cy="3358450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1556047"/>
            <a:ext cx="4117668" cy="1267043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2885138"/>
            <a:ext cx="4117667" cy="1037828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E5059C3-6A89-4494-99FF-5A4D6FFD50EB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648839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54752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602391"/>
            <a:ext cx="4702193" cy="178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2754121"/>
            <a:ext cx="4704017" cy="1787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415729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72937"/>
            <a:ext cx="2625621" cy="184537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602389"/>
            <a:ext cx="4698816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116739"/>
            <a:ext cx="4698263" cy="127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2749415"/>
            <a:ext cx="469831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3263765"/>
            <a:ext cx="4699191" cy="1278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775864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844904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921D9284-D300-4297-87F7-E791DCC15DB1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0362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4019"/>
            <a:ext cx="2625898" cy="917474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602107"/>
            <a:ext cx="4706276" cy="393745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2685140"/>
            <a:ext cx="2625898" cy="915873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318326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273749"/>
            <a:ext cx="4456155" cy="2602816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1770191"/>
            <a:ext cx="4332485" cy="883524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2658759"/>
            <a:ext cx="4332485" cy="9556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4456652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240030"/>
            <a:ext cx="685800" cy="24003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13040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1768794"/>
            <a:ext cx="2624000" cy="184236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596039"/>
            <a:ext cx="4462527" cy="394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240030"/>
            <a:ext cx="27432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670298"/>
            <a:ext cx="7941564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240030"/>
            <a:ext cx="6858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73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3" r:id="rId1"/>
    <p:sldLayoutId id="2147485694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  <p:sldLayoutId id="2147485704" r:id="rId12"/>
  </p:sldLayoutIdLst>
  <p:hf sldNum="0"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192669" y="1520438"/>
            <a:ext cx="6981300" cy="2102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Therapeutic Effects of Probiotics and Glycemic Control in Patients with </a:t>
            </a:r>
            <a:endParaRPr sz="3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Type 2 Diabetes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858700" y="4027982"/>
            <a:ext cx="5361300" cy="750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Krystiana Caiati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Sodexo Dietetic Intern – Region 3 NYC/Long Island 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About Me</a:t>
            </a:r>
            <a:endParaRPr sz="3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E151F2-9186-1A4C-ADFA-C17CC040B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229230"/>
              </p:ext>
            </p:extLst>
          </p:nvPr>
        </p:nvGraphicFramePr>
        <p:xfrm>
          <a:off x="179453" y="1129193"/>
          <a:ext cx="7505700" cy="32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86C8D6-7296-BA4F-9A58-AFD84D71F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887" y="1129192"/>
            <a:ext cx="1162726" cy="3276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5D9E8A-EBD5-5B4F-8967-11B933237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884476"/>
              </p:ext>
            </p:extLst>
          </p:nvPr>
        </p:nvGraphicFramePr>
        <p:xfrm>
          <a:off x="819150" y="2722250"/>
          <a:ext cx="7505700" cy="19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" name="Google Shape;7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4663" y="304800"/>
            <a:ext cx="3254671" cy="21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C3C22B-C4FF-A64A-805F-98EA5D4F7014}"/>
              </a:ext>
            </a:extLst>
          </p:cNvPr>
          <p:cNvSpPr txBox="1"/>
          <p:nvPr/>
        </p:nvSpPr>
        <p:spPr>
          <a:xfrm>
            <a:off x="-254442" y="978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Learning Objectives </a:t>
            </a:r>
            <a:endParaRPr sz="32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FEB7A2-4BB2-FE4A-BF0C-81457117E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690665"/>
              </p:ext>
            </p:extLst>
          </p:nvPr>
        </p:nvGraphicFramePr>
        <p:xfrm>
          <a:off x="311700" y="1179576"/>
          <a:ext cx="8520600" cy="336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0F397B-809D-044F-9C78-5D063E66A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67854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0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B3DC-6D3A-2D42-B148-BB9B43A0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U.S. Diabetes Stats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4701AAB-33E6-B345-AD5F-847E55A57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761149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31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311700" y="349857"/>
            <a:ext cx="8520600" cy="588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ea typeface="Calibri"/>
                <a:cs typeface="Calibri"/>
                <a:sym typeface="Calibri"/>
              </a:rPr>
              <a:t>Summary </a:t>
            </a:r>
            <a:endParaRPr sz="3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7CA6AF-B813-672D-BF6B-4D7409304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239264"/>
              </p:ext>
            </p:extLst>
          </p:nvPr>
        </p:nvGraphicFramePr>
        <p:xfrm>
          <a:off x="311700" y="938254"/>
          <a:ext cx="8520600" cy="405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D5AA-73C3-AFEE-F9B0-FE6E2E4C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Dietetics Practice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336482-BE4F-EF2E-11DF-EDBD3BC71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954052"/>
              </p:ext>
            </p:extLst>
          </p:nvPr>
        </p:nvGraphicFramePr>
        <p:xfrm>
          <a:off x="311700" y="1152474"/>
          <a:ext cx="8520600" cy="39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78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6F9A-2517-DB10-4A22-0BA8824B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0C2D3-8430-CDD6-78DC-AB624B1F1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6"/>
            <a:ext cx="8520600" cy="40154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1500" dirty="0"/>
              <a:t>Perraudeau, Fanny et al. ``Improvements to postprandial glucose control in subjects with type 2 diabetes: a multicenter, double blind, randomized placebo-controlled trial of a novel probiotic formulation.” </a:t>
            </a:r>
            <a:r>
              <a:rPr lang="en-US" sz="1500" i="1" dirty="0"/>
              <a:t>BMJ open diabetes research &amp; care</a:t>
            </a:r>
            <a:r>
              <a:rPr lang="en-US" sz="1500" dirty="0"/>
              <a:t> vol. 8,1 (2020): e001319. doi:10.1136/bmjdrc-2020-001319</a:t>
            </a:r>
          </a:p>
          <a:p>
            <a:pPr lvl="0"/>
            <a:r>
              <a:rPr lang="en-US" sz="1500" dirty="0"/>
              <a:t>Khalili, Leila et al. “The Effects of Lactobacillus casei on Glycemic Response, Serum Sirtuin1 and Fetuin-A Levels in Patients with Type 2 Diabetes Mellitus: A Randomized Controlled Trial.” </a:t>
            </a:r>
            <a:r>
              <a:rPr lang="en-US" sz="1500" i="1" dirty="0"/>
              <a:t>Iranian biomedical journal</a:t>
            </a:r>
            <a:r>
              <a:rPr lang="en-US" sz="1500" dirty="0"/>
              <a:t> vol. 23,1 (2019): 68-77. doi:10.29252/.23.1.68</a:t>
            </a:r>
          </a:p>
          <a:p>
            <a:pPr lvl="0"/>
            <a:r>
              <a:rPr lang="en-US" sz="1500" dirty="0"/>
              <a:t>Kassaian, Nazila et al. “The effects of probiotic and synbiotic supplementation on metabolic syndrome indices in adults at risk of type 2 diabetes: study protocol for a randomized controlled trial.” </a:t>
            </a:r>
            <a:r>
              <a:rPr lang="en-US" sz="1500" i="1" dirty="0"/>
              <a:t>Trials</a:t>
            </a:r>
            <a:r>
              <a:rPr lang="en-US" sz="1500" dirty="0"/>
              <a:t> vol. 18,1 148. 29 Mar. 2017, doi:10.1186/s13063-017-1885-8</a:t>
            </a:r>
          </a:p>
          <a:p>
            <a:pPr lvl="0"/>
            <a:r>
              <a:rPr lang="en-US" sz="1500" dirty="0"/>
              <a:t>Madempudi, Ratna Sudha et al. “Efficacy of UB0316, a multi-strain probiotic formulation in patients with type 2 diabetes mellitus: A double blind, randomized, placebo-controlled study.” </a:t>
            </a:r>
            <a:r>
              <a:rPr lang="en-US" sz="1500" i="1" dirty="0"/>
              <a:t>PloS one</a:t>
            </a:r>
            <a:r>
              <a:rPr lang="en-US" sz="1500" dirty="0"/>
              <a:t> vol. 14,11 e0225168. 13 Nov. 2019, doi: 10.1371/journal.pone.0225168</a:t>
            </a:r>
          </a:p>
          <a:p>
            <a:pPr lvl="0"/>
            <a:r>
              <a:rPr lang="en-US" sz="1500" dirty="0"/>
              <a:t>Palacios, Talia et al. “Targeting the Intestinal Microbiota to Prevent Type 2 Diabetes and Enhance the Effect of Metformin on Glycaemia: A Randomized Controlled Pilot Study.” </a:t>
            </a:r>
            <a:r>
              <a:rPr lang="en-US" sz="1500" i="1" dirty="0"/>
              <a:t>Nutrients</a:t>
            </a:r>
            <a:r>
              <a:rPr lang="en-US" sz="1500" dirty="0"/>
              <a:t> vol. 12,7 2041. 9 Jul. 2020, doi:10.3390/nu12072041</a:t>
            </a:r>
          </a:p>
          <a:p>
            <a:pPr lvl="0"/>
            <a:r>
              <a:rPr lang="en-US" sz="1500" dirty="0"/>
              <a:t>Rittiphairoj, Thanitsara et al. ``Probiotics Contribute to Glycemic Control in Patients with Type 2 Diabetes Mellitus: A Systematic Review and Meta-Analysis.” </a:t>
            </a:r>
            <a:r>
              <a:rPr lang="en-US" sz="1500" i="1" dirty="0"/>
              <a:t>Advances in nutrition (Bethesda, Md.)</a:t>
            </a:r>
            <a:r>
              <a:rPr lang="en-US" sz="1500" dirty="0"/>
              <a:t> vol. 12,3 (2021): 722-734. doi:10.1093/advances/nmaa133</a:t>
            </a:r>
          </a:p>
          <a:p>
            <a:pPr lvl="0"/>
            <a:r>
              <a:rPr lang="en-US" sz="1500" dirty="0"/>
              <a:t>Tao, Yun-Wen et al. “Effects of probiotics on type II diabetes mellitus: a meta-analysis.” </a:t>
            </a:r>
            <a:r>
              <a:rPr lang="en-US" sz="1500" i="1" dirty="0"/>
              <a:t>Journal of translational medicine</a:t>
            </a:r>
            <a:r>
              <a:rPr lang="en-US" sz="1500" dirty="0"/>
              <a:t> vol. 18,1 30. 17 Jan. 2020, doi:10.1186/s12967-020-02213-2</a:t>
            </a:r>
          </a:p>
          <a:p>
            <a:pPr lvl="0"/>
            <a:r>
              <a:rPr lang="en-US" sz="1500" dirty="0"/>
              <a:t>Tompkins, T A et al. “The impact of meals on a probiotic during transit through a model of the human upper gastrointestinal tract.” </a:t>
            </a:r>
            <a:r>
              <a:rPr lang="en-US" sz="1500" i="1" dirty="0"/>
              <a:t>Beneficial microbes</a:t>
            </a:r>
            <a:r>
              <a:rPr lang="en-US" sz="1500" dirty="0"/>
              <a:t> vol. 2,4 (2011): 295-303. doi:10.3920/BM2011.0022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3335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{3DD70763-E4BA-1F42-95F4-F4353E9506D7}tf16401369</Template>
  <TotalTime>1206</TotalTime>
  <Words>712</Words>
  <Application>Microsoft Macintosh PowerPoint</Application>
  <PresentationFormat>On-screen Show (16:9)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Wingdings</vt:lpstr>
      <vt:lpstr>Arial</vt:lpstr>
      <vt:lpstr>Atlas</vt:lpstr>
      <vt:lpstr>The Therapeutic Effects of Probiotics and Glycemic Control in Patients with  Type 2 Diabetes </vt:lpstr>
      <vt:lpstr>About Me</vt:lpstr>
      <vt:lpstr>PowerPoint Presentation</vt:lpstr>
      <vt:lpstr>Learning Objectives </vt:lpstr>
      <vt:lpstr>PowerPoint Presentation</vt:lpstr>
      <vt:lpstr>U.S. Diabetes Stats </vt:lpstr>
      <vt:lpstr>Summary </vt:lpstr>
      <vt:lpstr>Application to Dietetics Practice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Therapeutic Effects of Probiotics on Glycemic Control in Patients with  Type 2 Diabetes </dc:title>
  <cp:lastModifiedBy>Michael Caiati</cp:lastModifiedBy>
  <cp:revision>120</cp:revision>
  <dcterms:modified xsi:type="dcterms:W3CDTF">2022-05-13T20:12:39Z</dcterms:modified>
</cp:coreProperties>
</file>